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3"/>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88825"/>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CenturyGothic-italic.fntdata"/><Relationship Id="rId10" Type="http://schemas.openxmlformats.org/officeDocument/2006/relationships/slide" Target="slides/slide4.xml"/><Relationship Id="rId32" Type="http://schemas.openxmlformats.org/officeDocument/2006/relationships/font" Target="fonts/CenturyGothic-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enturyGothic-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chemeClr val="dk1"/>
              </a:buClr>
              <a:buSzPts val="1400"/>
              <a:buFont typeface="Calibri"/>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198" name="Shape 198"/>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72" name="Shape 27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81" name="Shape 281"/>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90" name="Shape 29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99" name="Shape 299"/>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08" name="Shape 308"/>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17" name="Shape 317"/>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26" name="Shape 32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36" name="Shape 336"/>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Shape 34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9"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45" name="Shape 345"/>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Shape 3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9"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53" name="Shape 353"/>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04" name="Shape 204"/>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Shape 36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8"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62" name="Shape 362"/>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Shape 37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8"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71" name="Shape 371"/>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Shape 37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8"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80" name="Shape 380"/>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Shape 38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8899"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89" name="Shape 38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397" name="Shape 397"/>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11" name="Shape 211"/>
          <p:cNvSpPr/>
          <p:nvPr>
            <p:ph idx="2" type="sldImg"/>
          </p:nvPr>
        </p:nvSpPr>
        <p:spPr>
          <a:xfrm>
            <a:off x="382588" y="685800"/>
            <a:ext cx="6092913"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21" name="Shape 221"/>
          <p:cNvSpPr/>
          <p:nvPr>
            <p:ph idx="2" type="sldImg"/>
          </p:nvPr>
        </p:nvSpPr>
        <p:spPr>
          <a:xfrm>
            <a:off x="382588" y="685800"/>
            <a:ext cx="6092825"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p:txBody>
      </p:sp>
      <p:sp>
        <p:nvSpPr>
          <p:cNvPr id="232" name="Shape 232"/>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2588" y="685800"/>
            <a:ext cx="60927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2" name="Shape 242"/>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2094" y="685800"/>
            <a:ext cx="6094413"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2094" y="685800"/>
            <a:ext cx="6094413"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2094" y="685800"/>
            <a:ext cx="6094413"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ield">
  <p:cSld name="Shield">
    <p:spTree>
      <p:nvGrpSpPr>
        <p:cNvPr id="10" name="Shape 10"/>
        <p:cNvGrpSpPr/>
        <p:nvPr/>
      </p:nvGrpSpPr>
      <p:grpSpPr>
        <a:xfrm>
          <a:off x="0" y="0"/>
          <a:ext cx="0" cy="0"/>
          <a:chOff x="0" y="0"/>
          <a:chExt cx="0" cy="0"/>
        </a:xfrm>
      </p:grpSpPr>
      <p:pic>
        <p:nvPicPr>
          <p:cNvPr descr="shield.png" id="11" name="Shape 11"/>
          <p:cNvPicPr preferRelativeResize="0"/>
          <p:nvPr/>
        </p:nvPicPr>
        <p:blipFill rotWithShape="1">
          <a:blip r:embed="rId2">
            <a:alphaModFix/>
          </a:blip>
          <a:srcRect b="0" l="0" r="0" t="0"/>
          <a:stretch/>
        </p:blipFill>
        <p:spPr>
          <a:xfrm>
            <a:off x="6987714" y="1196775"/>
            <a:ext cx="5149744" cy="5666446"/>
          </a:xfrm>
          <a:prstGeom prst="rect">
            <a:avLst/>
          </a:prstGeom>
          <a:noFill/>
          <a:ln>
            <a:noFill/>
          </a:ln>
        </p:spPr>
      </p:pic>
      <p:sp>
        <p:nvSpPr>
          <p:cNvPr id="12" name="Shape 12"/>
          <p:cNvSpPr txBox="1"/>
          <p:nvPr>
            <p:ph idx="1" type="body"/>
          </p:nvPr>
        </p:nvSpPr>
        <p:spPr>
          <a:xfrm>
            <a:off x="216054" y="4829299"/>
            <a:ext cx="6773094"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Shape 13"/>
          <p:cNvSpPr txBox="1"/>
          <p:nvPr>
            <p:ph idx="2" type="body"/>
          </p:nvPr>
        </p:nvSpPr>
        <p:spPr>
          <a:xfrm>
            <a:off x="226634" y="3496385"/>
            <a:ext cx="6753633"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Shape 14"/>
          <p:cNvSpPr txBox="1"/>
          <p:nvPr>
            <p:ph idx="3" type="body"/>
          </p:nvPr>
        </p:nvSpPr>
        <p:spPr>
          <a:xfrm>
            <a:off x="226632" y="2155151"/>
            <a:ext cx="8529783"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 name="Shape 15"/>
          <p:cNvGrpSpPr/>
          <p:nvPr/>
        </p:nvGrpSpPr>
        <p:grpSpPr>
          <a:xfrm>
            <a:off x="-1" y="17762"/>
            <a:ext cx="12188825" cy="742"/>
            <a:chOff x="-1" y="1761975"/>
            <a:chExt cx="12188825" cy="742"/>
          </a:xfrm>
        </p:grpSpPr>
        <p:cxnSp>
          <p:nvCxnSpPr>
            <p:cNvPr id="16" name="Shape 16"/>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17" name="Shape 17"/>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18" name="Shape 18"/>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19" name="Shape 19"/>
          <p:cNvGrpSpPr/>
          <p:nvPr/>
        </p:nvGrpSpPr>
        <p:grpSpPr>
          <a:xfrm>
            <a:off x="-1" y="6406187"/>
            <a:ext cx="12188825" cy="451813"/>
            <a:chOff x="-1" y="6406187"/>
            <a:chExt cx="12188825" cy="451813"/>
          </a:xfrm>
        </p:grpSpPr>
        <p:sp>
          <p:nvSpPr>
            <p:cNvPr id="20" name="Shape 20"/>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21" name="Shape 21"/>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22" name="Shape 22"/>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2 col">
  <p:cSld name="Subhead w/ Bullets 2 col">
    <p:spTree>
      <p:nvGrpSpPr>
        <p:cNvPr id="129" name="Shape 129"/>
        <p:cNvGrpSpPr/>
        <p:nvPr/>
      </p:nvGrpSpPr>
      <p:grpSpPr>
        <a:xfrm>
          <a:off x="0" y="0"/>
          <a:ext cx="0" cy="0"/>
          <a:chOff x="0" y="0"/>
          <a:chExt cx="0" cy="0"/>
        </a:xfrm>
      </p:grpSpPr>
      <p:sp>
        <p:nvSpPr>
          <p:cNvPr id="130" name="Shape 130"/>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31" name="Shape 131"/>
          <p:cNvSpPr txBox="1"/>
          <p:nvPr>
            <p:ph idx="1" type="body"/>
          </p:nvPr>
        </p:nvSpPr>
        <p:spPr>
          <a:xfrm>
            <a:off x="302605" y="1709351"/>
            <a:ext cx="5654546" cy="4384542"/>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Shape 132"/>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3" name="Shape 133"/>
          <p:cNvSpPr txBox="1"/>
          <p:nvPr>
            <p:ph idx="2" type="body"/>
          </p:nvPr>
        </p:nvSpPr>
        <p:spPr>
          <a:xfrm>
            <a:off x="302605" y="1006103"/>
            <a:ext cx="9726309" cy="40806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4" name="Shape 134"/>
          <p:cNvSpPr txBox="1"/>
          <p:nvPr>
            <p:ph idx="3" type="body"/>
          </p:nvPr>
        </p:nvSpPr>
        <p:spPr>
          <a:xfrm>
            <a:off x="6168248" y="1709351"/>
            <a:ext cx="5654546" cy="4384542"/>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p:cSld name="Subhead w/ No Bullets">
    <p:spTree>
      <p:nvGrpSpPr>
        <p:cNvPr id="135" name="Shape 135"/>
        <p:cNvGrpSpPr/>
        <p:nvPr/>
      </p:nvGrpSpPr>
      <p:grpSpPr>
        <a:xfrm>
          <a:off x="0" y="0"/>
          <a:ext cx="0" cy="0"/>
          <a:chOff x="0" y="0"/>
          <a:chExt cx="0" cy="0"/>
        </a:xfrm>
      </p:grpSpPr>
      <p:sp>
        <p:nvSpPr>
          <p:cNvPr id="136" name="Shape 136"/>
          <p:cNvSpPr txBox="1"/>
          <p:nvPr>
            <p:ph idx="1" type="body"/>
          </p:nvPr>
        </p:nvSpPr>
        <p:spPr>
          <a:xfrm>
            <a:off x="302605" y="1709352"/>
            <a:ext cx="11585731"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Shape 137"/>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Shape 138"/>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39" name="Shape 139"/>
          <p:cNvSpPr txBox="1"/>
          <p:nvPr>
            <p:ph idx="2" type="body"/>
          </p:nvPr>
        </p:nvSpPr>
        <p:spPr>
          <a:xfrm>
            <a:off x="302605" y="1006103"/>
            <a:ext cx="11585731" cy="40806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2 col">
  <p:cSld name="Subhead w/ No Bullets 2 col">
    <p:spTree>
      <p:nvGrpSpPr>
        <p:cNvPr id="140" name="Shape 140"/>
        <p:cNvGrpSpPr/>
        <p:nvPr/>
      </p:nvGrpSpPr>
      <p:grpSpPr>
        <a:xfrm>
          <a:off x="0" y="0"/>
          <a:ext cx="0" cy="0"/>
          <a:chOff x="0" y="0"/>
          <a:chExt cx="0" cy="0"/>
        </a:xfrm>
      </p:grpSpPr>
      <p:sp>
        <p:nvSpPr>
          <p:cNvPr id="141" name="Shape 141"/>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42" name="Shape 142"/>
          <p:cNvSpPr txBox="1"/>
          <p:nvPr>
            <p:ph idx="1" type="body"/>
          </p:nvPr>
        </p:nvSpPr>
        <p:spPr>
          <a:xfrm>
            <a:off x="302606" y="1709352"/>
            <a:ext cx="5617943"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Shape 143"/>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4" name="Shape 144"/>
          <p:cNvSpPr txBox="1"/>
          <p:nvPr>
            <p:ph idx="2" type="body"/>
          </p:nvPr>
        </p:nvSpPr>
        <p:spPr>
          <a:xfrm>
            <a:off x="302605" y="1006103"/>
            <a:ext cx="11585731" cy="40806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Shape 145"/>
          <p:cNvSpPr txBox="1"/>
          <p:nvPr>
            <p:ph idx="3" type="body"/>
          </p:nvPr>
        </p:nvSpPr>
        <p:spPr>
          <a:xfrm>
            <a:off x="6159098" y="1709352"/>
            <a:ext cx="5691148"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p:cSld name="Title with no Subhead">
    <p:spTree>
      <p:nvGrpSpPr>
        <p:cNvPr id="146" name="Shape 146"/>
        <p:cNvGrpSpPr/>
        <p:nvPr/>
      </p:nvGrpSpPr>
      <p:grpSpPr>
        <a:xfrm>
          <a:off x="0" y="0"/>
          <a:ext cx="0" cy="0"/>
          <a:chOff x="0" y="0"/>
          <a:chExt cx="0" cy="0"/>
        </a:xfrm>
      </p:grpSpPr>
      <p:sp>
        <p:nvSpPr>
          <p:cNvPr id="147" name="Shape 147"/>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48" name="Shape 148"/>
          <p:cNvSpPr txBox="1"/>
          <p:nvPr>
            <p:ph idx="1" type="body"/>
          </p:nvPr>
        </p:nvSpPr>
        <p:spPr>
          <a:xfrm>
            <a:off x="302605" y="1112109"/>
            <a:ext cx="11585731"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Shape 149"/>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2 col">
  <p:cSld name="Title with no Subhead 2 col">
    <p:spTree>
      <p:nvGrpSpPr>
        <p:cNvPr id="150" name="Shape 150"/>
        <p:cNvGrpSpPr/>
        <p:nvPr/>
      </p:nvGrpSpPr>
      <p:grpSpPr>
        <a:xfrm>
          <a:off x="0" y="0"/>
          <a:ext cx="0" cy="0"/>
          <a:chOff x="0" y="0"/>
          <a:chExt cx="0" cy="0"/>
        </a:xfrm>
      </p:grpSpPr>
      <p:sp>
        <p:nvSpPr>
          <p:cNvPr id="151" name="Shape 151"/>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52" name="Shape 152"/>
          <p:cNvSpPr txBox="1"/>
          <p:nvPr>
            <p:ph idx="1" type="body"/>
          </p:nvPr>
        </p:nvSpPr>
        <p:spPr>
          <a:xfrm>
            <a:off x="302606" y="1112109"/>
            <a:ext cx="5663697"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 name="Shape 153"/>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Shape 154"/>
          <p:cNvSpPr txBox="1"/>
          <p:nvPr>
            <p:ph idx="2" type="body"/>
          </p:nvPr>
        </p:nvSpPr>
        <p:spPr>
          <a:xfrm>
            <a:off x="6214002" y="1112109"/>
            <a:ext cx="5663697"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p:cSld name="Subhead w/ Bullets">
    <p:spTree>
      <p:nvGrpSpPr>
        <p:cNvPr id="165" name="Shape 165"/>
        <p:cNvGrpSpPr/>
        <p:nvPr/>
      </p:nvGrpSpPr>
      <p:grpSpPr>
        <a:xfrm>
          <a:off x="0" y="0"/>
          <a:ext cx="0" cy="0"/>
          <a:chOff x="0" y="0"/>
          <a:chExt cx="0" cy="0"/>
        </a:xfrm>
      </p:grpSpPr>
      <p:sp>
        <p:nvSpPr>
          <p:cNvPr id="166" name="Shape 166"/>
          <p:cNvSpPr txBox="1"/>
          <p:nvPr>
            <p:ph idx="1" type="body"/>
          </p:nvPr>
        </p:nvSpPr>
        <p:spPr>
          <a:xfrm>
            <a:off x="302605" y="1708726"/>
            <a:ext cx="11585731" cy="4385167"/>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23850" lvl="1" marL="9144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Shape 167"/>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68" name="Shape 168"/>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9" name="Shape 169"/>
          <p:cNvSpPr txBox="1"/>
          <p:nvPr>
            <p:ph idx="2" type="body"/>
          </p:nvPr>
        </p:nvSpPr>
        <p:spPr>
          <a:xfrm>
            <a:off x="302606" y="1006103"/>
            <a:ext cx="9764792" cy="408060"/>
          </a:xfrm>
          <a:prstGeom prst="rect">
            <a:avLst/>
          </a:prstGeom>
          <a:noFill/>
          <a:ln>
            <a:noFill/>
          </a:ln>
        </p:spPr>
        <p:txBody>
          <a:bodyPr anchorCtr="0" anchor="t" bIns="91425" lIns="91425" spcFirstLastPara="1" rIns="91425" wrap="square" tIns="91425"/>
          <a:lstStyle>
            <a:lvl1pPr indent="-349250" lvl="0" marL="457200" marR="0" rtl="0" algn="l">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74650" lvl="1" marL="914400" marR="0" rtl="0" algn="l">
              <a:lnSpc>
                <a:spcPct val="100000"/>
              </a:lnSpc>
              <a:spcBef>
                <a:spcPts val="400"/>
              </a:spcBef>
              <a:spcAft>
                <a:spcPts val="0"/>
              </a:spcAft>
              <a:buClr>
                <a:schemeClr val="dk1"/>
              </a:buClr>
              <a:buSzPts val="2300"/>
              <a:buFont typeface="Arial"/>
              <a:buChar char="–"/>
              <a:defRPr b="0" i="0" sz="23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2 col">
  <p:cSld name="Subhead w/ Bullets 2 col">
    <p:spTree>
      <p:nvGrpSpPr>
        <p:cNvPr id="170" name="Shape 170"/>
        <p:cNvGrpSpPr/>
        <p:nvPr/>
      </p:nvGrpSpPr>
      <p:grpSpPr>
        <a:xfrm>
          <a:off x="0" y="0"/>
          <a:ext cx="0" cy="0"/>
          <a:chOff x="0" y="0"/>
          <a:chExt cx="0" cy="0"/>
        </a:xfrm>
      </p:grpSpPr>
      <p:sp>
        <p:nvSpPr>
          <p:cNvPr id="171" name="Shape 171"/>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72" name="Shape 172"/>
          <p:cNvSpPr txBox="1"/>
          <p:nvPr>
            <p:ph idx="1" type="body"/>
          </p:nvPr>
        </p:nvSpPr>
        <p:spPr>
          <a:xfrm>
            <a:off x="302605" y="1709351"/>
            <a:ext cx="5654546" cy="4384542"/>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23850" lvl="1" marL="9144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Shape 173"/>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74" name="Shape 174"/>
          <p:cNvSpPr txBox="1"/>
          <p:nvPr>
            <p:ph idx="2" type="body"/>
          </p:nvPr>
        </p:nvSpPr>
        <p:spPr>
          <a:xfrm>
            <a:off x="302605" y="1006103"/>
            <a:ext cx="9726309" cy="408060"/>
          </a:xfrm>
          <a:prstGeom prst="rect">
            <a:avLst/>
          </a:prstGeom>
          <a:noFill/>
          <a:ln>
            <a:noFill/>
          </a:ln>
        </p:spPr>
        <p:txBody>
          <a:bodyPr anchorCtr="0" anchor="t" bIns="91425" lIns="91425" spcFirstLastPara="1" rIns="91425" wrap="square" tIns="91425"/>
          <a:lstStyle>
            <a:lvl1pPr indent="-349250" lvl="0" marL="457200" marR="0" rtl="0" algn="l">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74650" lvl="1" marL="914400" marR="0" rtl="0" algn="l">
              <a:lnSpc>
                <a:spcPct val="100000"/>
              </a:lnSpc>
              <a:spcBef>
                <a:spcPts val="400"/>
              </a:spcBef>
              <a:spcAft>
                <a:spcPts val="0"/>
              </a:spcAft>
              <a:buClr>
                <a:schemeClr val="dk1"/>
              </a:buClr>
              <a:buSzPts val="2300"/>
              <a:buFont typeface="Arial"/>
              <a:buChar char="–"/>
              <a:defRPr b="0" i="0" sz="23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5" name="Shape 175"/>
          <p:cNvSpPr txBox="1"/>
          <p:nvPr>
            <p:ph idx="3" type="body"/>
          </p:nvPr>
        </p:nvSpPr>
        <p:spPr>
          <a:xfrm>
            <a:off x="6168248" y="1709351"/>
            <a:ext cx="5654546" cy="4384542"/>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23850" lvl="1" marL="9144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p:cSld name="Subhead w/ No Bullets">
    <p:spTree>
      <p:nvGrpSpPr>
        <p:cNvPr id="176" name="Shape 176"/>
        <p:cNvGrpSpPr/>
        <p:nvPr/>
      </p:nvGrpSpPr>
      <p:grpSpPr>
        <a:xfrm>
          <a:off x="0" y="0"/>
          <a:ext cx="0" cy="0"/>
          <a:chOff x="0" y="0"/>
          <a:chExt cx="0" cy="0"/>
        </a:xfrm>
      </p:grpSpPr>
      <p:sp>
        <p:nvSpPr>
          <p:cNvPr id="177" name="Shape 177"/>
          <p:cNvSpPr txBox="1"/>
          <p:nvPr>
            <p:ph idx="1" type="body"/>
          </p:nvPr>
        </p:nvSpPr>
        <p:spPr>
          <a:xfrm>
            <a:off x="302605" y="1709352"/>
            <a:ext cx="11585731"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Shape 178"/>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79" name="Shape 179"/>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80" name="Shape 180"/>
          <p:cNvSpPr txBox="1"/>
          <p:nvPr>
            <p:ph idx="2" type="body"/>
          </p:nvPr>
        </p:nvSpPr>
        <p:spPr>
          <a:xfrm>
            <a:off x="302605" y="1006103"/>
            <a:ext cx="11585731" cy="408060"/>
          </a:xfrm>
          <a:prstGeom prst="rect">
            <a:avLst/>
          </a:prstGeom>
          <a:noFill/>
          <a:ln>
            <a:noFill/>
          </a:ln>
        </p:spPr>
        <p:txBody>
          <a:bodyPr anchorCtr="0" anchor="t" bIns="91425" lIns="91425" spcFirstLastPara="1" rIns="91425" wrap="square" tIns="91425"/>
          <a:lstStyle>
            <a:lvl1pPr indent="-349250" lvl="0" marL="457200" marR="0" rtl="0" algn="l">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74650" lvl="1" marL="914400" marR="0" rtl="0" algn="l">
              <a:lnSpc>
                <a:spcPct val="100000"/>
              </a:lnSpc>
              <a:spcBef>
                <a:spcPts val="400"/>
              </a:spcBef>
              <a:spcAft>
                <a:spcPts val="0"/>
              </a:spcAft>
              <a:buClr>
                <a:schemeClr val="dk1"/>
              </a:buClr>
              <a:buSzPts val="2300"/>
              <a:buFont typeface="Arial"/>
              <a:buChar char="–"/>
              <a:defRPr b="0" i="0" sz="23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2 col">
  <p:cSld name="Subhead w/ No Bullets 2 col">
    <p:spTree>
      <p:nvGrpSpPr>
        <p:cNvPr id="181" name="Shape 181"/>
        <p:cNvGrpSpPr/>
        <p:nvPr/>
      </p:nvGrpSpPr>
      <p:grpSpPr>
        <a:xfrm>
          <a:off x="0" y="0"/>
          <a:ext cx="0" cy="0"/>
          <a:chOff x="0" y="0"/>
          <a:chExt cx="0" cy="0"/>
        </a:xfrm>
      </p:grpSpPr>
      <p:sp>
        <p:nvSpPr>
          <p:cNvPr id="182" name="Shape 182"/>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83" name="Shape 183"/>
          <p:cNvSpPr txBox="1"/>
          <p:nvPr>
            <p:ph idx="1" type="body"/>
          </p:nvPr>
        </p:nvSpPr>
        <p:spPr>
          <a:xfrm>
            <a:off x="302606" y="1709352"/>
            <a:ext cx="5617943"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Shape 184"/>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85" name="Shape 185"/>
          <p:cNvSpPr txBox="1"/>
          <p:nvPr>
            <p:ph idx="2" type="body"/>
          </p:nvPr>
        </p:nvSpPr>
        <p:spPr>
          <a:xfrm>
            <a:off x="302605" y="1006103"/>
            <a:ext cx="11585731" cy="408060"/>
          </a:xfrm>
          <a:prstGeom prst="rect">
            <a:avLst/>
          </a:prstGeom>
          <a:noFill/>
          <a:ln>
            <a:noFill/>
          </a:ln>
        </p:spPr>
        <p:txBody>
          <a:bodyPr anchorCtr="0" anchor="t" bIns="91425" lIns="91425" spcFirstLastPara="1" rIns="91425" wrap="square" tIns="91425"/>
          <a:lstStyle>
            <a:lvl1pPr indent="-349250" lvl="0" marL="457200" marR="0" rtl="0" algn="l">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1pPr>
            <a:lvl2pPr indent="-374650" lvl="1" marL="914400" marR="0" rtl="0" algn="l">
              <a:lnSpc>
                <a:spcPct val="100000"/>
              </a:lnSpc>
              <a:spcBef>
                <a:spcPts val="400"/>
              </a:spcBef>
              <a:spcAft>
                <a:spcPts val="0"/>
              </a:spcAft>
              <a:buClr>
                <a:schemeClr val="dk1"/>
              </a:buClr>
              <a:buSzPts val="2300"/>
              <a:buFont typeface="Arial"/>
              <a:buChar char="–"/>
              <a:defRPr b="0" i="0" sz="23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Shape 186"/>
          <p:cNvSpPr txBox="1"/>
          <p:nvPr>
            <p:ph idx="3" type="body"/>
          </p:nvPr>
        </p:nvSpPr>
        <p:spPr>
          <a:xfrm>
            <a:off x="6159098" y="1709352"/>
            <a:ext cx="5691148" cy="4384543"/>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p:cSld name="Title with no Subhead">
    <p:spTree>
      <p:nvGrpSpPr>
        <p:cNvPr id="187" name="Shape 187"/>
        <p:cNvGrpSpPr/>
        <p:nvPr/>
      </p:nvGrpSpPr>
      <p:grpSpPr>
        <a:xfrm>
          <a:off x="0" y="0"/>
          <a:ext cx="0" cy="0"/>
          <a:chOff x="0" y="0"/>
          <a:chExt cx="0" cy="0"/>
        </a:xfrm>
      </p:grpSpPr>
      <p:sp>
        <p:nvSpPr>
          <p:cNvPr id="188" name="Shape 188"/>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89" name="Shape 189"/>
          <p:cNvSpPr txBox="1"/>
          <p:nvPr>
            <p:ph idx="1" type="body"/>
          </p:nvPr>
        </p:nvSpPr>
        <p:spPr>
          <a:xfrm>
            <a:off x="302605" y="1112109"/>
            <a:ext cx="11585731"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Shape 190"/>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evens Seal">
  <p:cSld name="Stevens Seal">
    <p:spTree>
      <p:nvGrpSpPr>
        <p:cNvPr id="23" name="Shape 23"/>
        <p:cNvGrpSpPr/>
        <p:nvPr/>
      </p:nvGrpSpPr>
      <p:grpSpPr>
        <a:xfrm>
          <a:off x="0" y="0"/>
          <a:ext cx="0" cy="0"/>
          <a:chOff x="0" y="0"/>
          <a:chExt cx="0" cy="0"/>
        </a:xfrm>
      </p:grpSpPr>
      <p:pic>
        <p:nvPicPr>
          <p:cNvPr id="24" name="Shape 24"/>
          <p:cNvPicPr preferRelativeResize="0"/>
          <p:nvPr/>
        </p:nvPicPr>
        <p:blipFill rotWithShape="1">
          <a:blip r:embed="rId2">
            <a:alphaModFix/>
          </a:blip>
          <a:srcRect b="0" l="0" r="0" t="0"/>
          <a:stretch/>
        </p:blipFill>
        <p:spPr>
          <a:xfrm>
            <a:off x="6831012" y="0"/>
            <a:ext cx="5357812" cy="6836072"/>
          </a:xfrm>
          <a:prstGeom prst="rect">
            <a:avLst/>
          </a:prstGeom>
          <a:noFill/>
          <a:ln>
            <a:noFill/>
          </a:ln>
        </p:spPr>
      </p:pic>
      <p:sp>
        <p:nvSpPr>
          <p:cNvPr id="25" name="Shape 25"/>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Shape 26"/>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Shape 27"/>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28" name="Shape 28"/>
          <p:cNvGrpSpPr/>
          <p:nvPr/>
        </p:nvGrpSpPr>
        <p:grpSpPr>
          <a:xfrm>
            <a:off x="-1" y="17762"/>
            <a:ext cx="12188825" cy="742"/>
            <a:chOff x="-1" y="1761975"/>
            <a:chExt cx="12188825" cy="742"/>
          </a:xfrm>
        </p:grpSpPr>
        <p:cxnSp>
          <p:nvCxnSpPr>
            <p:cNvPr id="29" name="Shape 29"/>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30" name="Shape 30"/>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31" name="Shape 31"/>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32" name="Shape 32"/>
          <p:cNvGrpSpPr/>
          <p:nvPr/>
        </p:nvGrpSpPr>
        <p:grpSpPr>
          <a:xfrm>
            <a:off x="-1" y="6406187"/>
            <a:ext cx="12188825" cy="451813"/>
            <a:chOff x="-1" y="6406187"/>
            <a:chExt cx="12188825" cy="451813"/>
          </a:xfrm>
        </p:grpSpPr>
        <p:sp>
          <p:nvSpPr>
            <p:cNvPr id="33" name="Shape 33"/>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34" name="Shape 34"/>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35" name="Shape 35"/>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2 col">
  <p:cSld name="Title with no Subhead 2 col">
    <p:spTree>
      <p:nvGrpSpPr>
        <p:cNvPr id="191" name="Shape 191"/>
        <p:cNvGrpSpPr/>
        <p:nvPr/>
      </p:nvGrpSpPr>
      <p:grpSpPr>
        <a:xfrm>
          <a:off x="0" y="0"/>
          <a:ext cx="0" cy="0"/>
          <a:chOff x="0" y="0"/>
          <a:chExt cx="0" cy="0"/>
        </a:xfrm>
      </p:grpSpPr>
      <p:sp>
        <p:nvSpPr>
          <p:cNvPr id="192" name="Shape 192"/>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93" name="Shape 193"/>
          <p:cNvSpPr txBox="1"/>
          <p:nvPr>
            <p:ph idx="1" type="body"/>
          </p:nvPr>
        </p:nvSpPr>
        <p:spPr>
          <a:xfrm>
            <a:off x="302606" y="1112109"/>
            <a:ext cx="5663697"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4" name="Shape 194"/>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100"/>
              <a:buFont typeface="Arial"/>
              <a:buNone/>
              <a:defRPr b="1"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95" name="Shape 195"/>
          <p:cNvSpPr txBox="1"/>
          <p:nvPr>
            <p:ph idx="2" type="body"/>
          </p:nvPr>
        </p:nvSpPr>
        <p:spPr>
          <a:xfrm>
            <a:off x="6214002" y="1112109"/>
            <a:ext cx="5663697" cy="4981786"/>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30200" lvl="1" marL="914400" marR="0" rtl="0" algn="l">
              <a:lnSpc>
                <a:spcPct val="100000"/>
              </a:lnSpc>
              <a:spcBef>
                <a:spcPts val="12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23850" lvl="2" marL="1371600" marR="0" rtl="0" algn="l">
              <a:lnSpc>
                <a:spcPct val="100000"/>
              </a:lnSpc>
              <a:spcBef>
                <a:spcPts val="1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04800" lvl="3" marL="18288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12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evens Clock">
  <p:cSld name="Stevens Clock">
    <p:spTree>
      <p:nvGrpSpPr>
        <p:cNvPr id="36" name="Shape 36"/>
        <p:cNvGrpSpPr/>
        <p:nvPr/>
      </p:nvGrpSpPr>
      <p:grpSpPr>
        <a:xfrm>
          <a:off x="0" y="0"/>
          <a:ext cx="0" cy="0"/>
          <a:chOff x="0" y="0"/>
          <a:chExt cx="0" cy="0"/>
        </a:xfrm>
      </p:grpSpPr>
      <p:pic>
        <p:nvPicPr>
          <p:cNvPr id="37" name="Shape 37"/>
          <p:cNvPicPr preferRelativeResize="0"/>
          <p:nvPr/>
        </p:nvPicPr>
        <p:blipFill rotWithShape="1">
          <a:blip r:embed="rId2">
            <a:alphaModFix/>
          </a:blip>
          <a:srcRect b="0" l="0" r="0" t="0"/>
          <a:stretch/>
        </p:blipFill>
        <p:spPr>
          <a:xfrm>
            <a:off x="6831012" y="0"/>
            <a:ext cx="5357812" cy="6836072"/>
          </a:xfrm>
          <a:prstGeom prst="rect">
            <a:avLst/>
          </a:prstGeom>
          <a:noFill/>
          <a:ln>
            <a:noFill/>
          </a:ln>
        </p:spPr>
      </p:pic>
      <p:sp>
        <p:nvSpPr>
          <p:cNvPr id="38" name="Shape 38"/>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41" name="Shape 41"/>
          <p:cNvGrpSpPr/>
          <p:nvPr/>
        </p:nvGrpSpPr>
        <p:grpSpPr>
          <a:xfrm>
            <a:off x="-1" y="17762"/>
            <a:ext cx="12188825" cy="742"/>
            <a:chOff x="-1" y="1761975"/>
            <a:chExt cx="12188825" cy="742"/>
          </a:xfrm>
        </p:grpSpPr>
        <p:cxnSp>
          <p:nvCxnSpPr>
            <p:cNvPr id="42" name="Shape 42"/>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43" name="Shape 43"/>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44" name="Shape 44"/>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45" name="Shape 45"/>
          <p:cNvGrpSpPr/>
          <p:nvPr/>
        </p:nvGrpSpPr>
        <p:grpSpPr>
          <a:xfrm>
            <a:off x="-1" y="6406187"/>
            <a:ext cx="12188825" cy="451813"/>
            <a:chOff x="-1" y="6406187"/>
            <a:chExt cx="12188825" cy="451813"/>
          </a:xfrm>
        </p:grpSpPr>
        <p:sp>
          <p:nvSpPr>
            <p:cNvPr id="46" name="Shape 46"/>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47" name="Shape 47"/>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48" name="Shape 48"/>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evens Fountain">
  <p:cSld name="Stevens Fountain">
    <p:spTree>
      <p:nvGrpSpPr>
        <p:cNvPr id="49" name="Shape 49"/>
        <p:cNvGrpSpPr/>
        <p:nvPr/>
      </p:nvGrpSpPr>
      <p:grpSpPr>
        <a:xfrm>
          <a:off x="0" y="0"/>
          <a:ext cx="0" cy="0"/>
          <a:chOff x="0" y="0"/>
          <a:chExt cx="0" cy="0"/>
        </a:xfrm>
      </p:grpSpPr>
      <p:pic>
        <p:nvPicPr>
          <p:cNvPr id="50" name="Shape 50"/>
          <p:cNvPicPr preferRelativeResize="0"/>
          <p:nvPr/>
        </p:nvPicPr>
        <p:blipFill rotWithShape="1">
          <a:blip r:embed="rId2">
            <a:alphaModFix/>
          </a:blip>
          <a:srcRect b="0" l="0" r="0" t="0"/>
          <a:stretch/>
        </p:blipFill>
        <p:spPr>
          <a:xfrm>
            <a:off x="6854825" y="0"/>
            <a:ext cx="5334000" cy="6805689"/>
          </a:xfrm>
          <a:prstGeom prst="rect">
            <a:avLst/>
          </a:prstGeom>
          <a:noFill/>
          <a:ln>
            <a:noFill/>
          </a:ln>
        </p:spPr>
      </p:pic>
      <p:sp>
        <p:nvSpPr>
          <p:cNvPr id="51" name="Shape 51"/>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Shape 52"/>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54" name="Shape 54"/>
          <p:cNvGrpSpPr/>
          <p:nvPr/>
        </p:nvGrpSpPr>
        <p:grpSpPr>
          <a:xfrm>
            <a:off x="-1" y="17762"/>
            <a:ext cx="12188825" cy="742"/>
            <a:chOff x="-1" y="1761975"/>
            <a:chExt cx="12188825" cy="742"/>
          </a:xfrm>
        </p:grpSpPr>
        <p:cxnSp>
          <p:nvCxnSpPr>
            <p:cNvPr id="55" name="Shape 55"/>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56" name="Shape 56"/>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57" name="Shape 57"/>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58" name="Shape 58"/>
          <p:cNvGrpSpPr/>
          <p:nvPr/>
        </p:nvGrpSpPr>
        <p:grpSpPr>
          <a:xfrm>
            <a:off x="-1" y="6406187"/>
            <a:ext cx="12188825" cy="451813"/>
            <a:chOff x="-1" y="6406187"/>
            <a:chExt cx="12188825" cy="451813"/>
          </a:xfrm>
        </p:grpSpPr>
        <p:sp>
          <p:nvSpPr>
            <p:cNvPr id="59" name="Shape 59"/>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60" name="Shape 60"/>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61" name="Shape 61"/>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rchbearer">
  <p:cSld name="Torchbearer">
    <p:spTree>
      <p:nvGrpSpPr>
        <p:cNvPr id="62" name="Shape 62"/>
        <p:cNvGrpSpPr/>
        <p:nvPr/>
      </p:nvGrpSpPr>
      <p:grpSpPr>
        <a:xfrm>
          <a:off x="0" y="0"/>
          <a:ext cx="0" cy="0"/>
          <a:chOff x="0" y="0"/>
          <a:chExt cx="0" cy="0"/>
        </a:xfrm>
      </p:grpSpPr>
      <p:pic>
        <p:nvPicPr>
          <p:cNvPr id="63" name="Shape 63"/>
          <p:cNvPicPr preferRelativeResize="0"/>
          <p:nvPr/>
        </p:nvPicPr>
        <p:blipFill rotWithShape="1">
          <a:blip r:embed="rId2">
            <a:alphaModFix/>
          </a:blip>
          <a:srcRect b="0" l="0" r="0" t="0"/>
          <a:stretch/>
        </p:blipFill>
        <p:spPr>
          <a:xfrm>
            <a:off x="6826194" y="0"/>
            <a:ext cx="5362631" cy="6842219"/>
          </a:xfrm>
          <a:prstGeom prst="rect">
            <a:avLst/>
          </a:prstGeom>
          <a:noFill/>
          <a:ln>
            <a:noFill/>
          </a:ln>
        </p:spPr>
      </p:pic>
      <p:sp>
        <p:nvSpPr>
          <p:cNvPr id="64" name="Shape 64"/>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Shape 65"/>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Shape 66"/>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67" name="Shape 67"/>
          <p:cNvGrpSpPr/>
          <p:nvPr/>
        </p:nvGrpSpPr>
        <p:grpSpPr>
          <a:xfrm>
            <a:off x="-1" y="17762"/>
            <a:ext cx="12188825" cy="742"/>
            <a:chOff x="-1" y="1761975"/>
            <a:chExt cx="12188825" cy="742"/>
          </a:xfrm>
        </p:grpSpPr>
        <p:cxnSp>
          <p:nvCxnSpPr>
            <p:cNvPr id="68" name="Shape 68"/>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69" name="Shape 69"/>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70" name="Shape 70"/>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71" name="Shape 71"/>
          <p:cNvGrpSpPr/>
          <p:nvPr/>
        </p:nvGrpSpPr>
        <p:grpSpPr>
          <a:xfrm>
            <a:off x="-1" y="6406187"/>
            <a:ext cx="12188825" cy="451813"/>
            <a:chOff x="-1" y="6406187"/>
            <a:chExt cx="12188825" cy="451813"/>
          </a:xfrm>
        </p:grpSpPr>
        <p:sp>
          <p:nvSpPr>
            <p:cNvPr id="72" name="Shape 72"/>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73" name="Shape 73"/>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74" name="Shape 74"/>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udents with NYC skyline">
  <p:cSld name="Students with NYC skyline">
    <p:spTree>
      <p:nvGrpSpPr>
        <p:cNvPr id="75" name="Shape 75"/>
        <p:cNvGrpSpPr/>
        <p:nvPr/>
      </p:nvGrpSpPr>
      <p:grpSpPr>
        <a:xfrm>
          <a:off x="0" y="0"/>
          <a:ext cx="0" cy="0"/>
          <a:chOff x="0" y="0"/>
          <a:chExt cx="0" cy="0"/>
        </a:xfrm>
      </p:grpSpPr>
      <p:pic>
        <p:nvPicPr>
          <p:cNvPr id="76" name="Shape 76"/>
          <p:cNvPicPr preferRelativeResize="0"/>
          <p:nvPr/>
        </p:nvPicPr>
        <p:blipFill rotWithShape="1">
          <a:blip r:embed="rId2">
            <a:alphaModFix/>
          </a:blip>
          <a:srcRect b="0" l="0" r="0" t="0"/>
          <a:stretch/>
        </p:blipFill>
        <p:spPr>
          <a:xfrm>
            <a:off x="6831012" y="0"/>
            <a:ext cx="5357812" cy="6836072"/>
          </a:xfrm>
          <a:prstGeom prst="rect">
            <a:avLst/>
          </a:prstGeom>
          <a:noFill/>
          <a:ln>
            <a:noFill/>
          </a:ln>
        </p:spPr>
      </p:pic>
      <p:sp>
        <p:nvSpPr>
          <p:cNvPr id="77" name="Shape 77"/>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Shape 78"/>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Shape 79"/>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0" name="Shape 80"/>
          <p:cNvGrpSpPr/>
          <p:nvPr/>
        </p:nvGrpSpPr>
        <p:grpSpPr>
          <a:xfrm>
            <a:off x="-1" y="17762"/>
            <a:ext cx="12188825" cy="742"/>
            <a:chOff x="-1" y="1761975"/>
            <a:chExt cx="12188825" cy="742"/>
          </a:xfrm>
        </p:grpSpPr>
        <p:cxnSp>
          <p:nvCxnSpPr>
            <p:cNvPr id="81" name="Shape 81"/>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82" name="Shape 82"/>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83" name="Shape 83"/>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84" name="Shape 84"/>
          <p:cNvGrpSpPr/>
          <p:nvPr/>
        </p:nvGrpSpPr>
        <p:grpSpPr>
          <a:xfrm>
            <a:off x="-1" y="6406187"/>
            <a:ext cx="12188825" cy="451813"/>
            <a:chOff x="-1" y="6406187"/>
            <a:chExt cx="12188825" cy="451813"/>
          </a:xfrm>
        </p:grpSpPr>
        <p:sp>
          <p:nvSpPr>
            <p:cNvPr id="85" name="Shape 85"/>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86" name="Shape 86"/>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87" name="Shape 87"/>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dwin A Stevens Hall">
  <p:cSld name="Edwin A Stevens Hall">
    <p:spTree>
      <p:nvGrpSpPr>
        <p:cNvPr id="88" name="Shape 88"/>
        <p:cNvGrpSpPr/>
        <p:nvPr/>
      </p:nvGrpSpPr>
      <p:grpSpPr>
        <a:xfrm>
          <a:off x="0" y="0"/>
          <a:ext cx="0" cy="0"/>
          <a:chOff x="0" y="0"/>
          <a:chExt cx="0" cy="0"/>
        </a:xfrm>
      </p:grpSpPr>
      <p:pic>
        <p:nvPicPr>
          <p:cNvPr id="89" name="Shape 89"/>
          <p:cNvPicPr preferRelativeResize="0"/>
          <p:nvPr/>
        </p:nvPicPr>
        <p:blipFill rotWithShape="1">
          <a:blip r:embed="rId2">
            <a:alphaModFix/>
          </a:blip>
          <a:srcRect b="0" l="0" r="0" t="0"/>
          <a:stretch/>
        </p:blipFill>
        <p:spPr>
          <a:xfrm>
            <a:off x="6826194" y="0"/>
            <a:ext cx="5362631" cy="6842219"/>
          </a:xfrm>
          <a:prstGeom prst="rect">
            <a:avLst/>
          </a:prstGeom>
          <a:noFill/>
          <a:ln>
            <a:noFill/>
          </a:ln>
        </p:spPr>
      </p:pic>
      <p:sp>
        <p:nvSpPr>
          <p:cNvPr id="90" name="Shape 90"/>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Shape 91"/>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Shape 92"/>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93" name="Shape 93"/>
          <p:cNvGrpSpPr/>
          <p:nvPr/>
        </p:nvGrpSpPr>
        <p:grpSpPr>
          <a:xfrm>
            <a:off x="-1" y="17762"/>
            <a:ext cx="12188825" cy="742"/>
            <a:chOff x="-1" y="1761975"/>
            <a:chExt cx="12188825" cy="742"/>
          </a:xfrm>
        </p:grpSpPr>
        <p:cxnSp>
          <p:nvCxnSpPr>
            <p:cNvPr id="94" name="Shape 94"/>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95" name="Shape 95"/>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96" name="Shape 96"/>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97" name="Shape 97"/>
          <p:cNvGrpSpPr/>
          <p:nvPr/>
        </p:nvGrpSpPr>
        <p:grpSpPr>
          <a:xfrm>
            <a:off x="-1" y="6406187"/>
            <a:ext cx="12188825" cy="451813"/>
            <a:chOff x="-1" y="6406187"/>
            <a:chExt cx="12188825" cy="451813"/>
          </a:xfrm>
        </p:grpSpPr>
        <p:sp>
          <p:nvSpPr>
            <p:cNvPr id="98" name="Shape 98"/>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99" name="Shape 99"/>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100" name="Shape 100"/>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p:cSld name="Campus Aerial">
    <p:spTree>
      <p:nvGrpSpPr>
        <p:cNvPr id="10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b="0" l="0" r="0" t="0"/>
          <a:stretch/>
        </p:blipFill>
        <p:spPr>
          <a:xfrm>
            <a:off x="6831012" y="0"/>
            <a:ext cx="5357812" cy="6836072"/>
          </a:xfrm>
          <a:prstGeom prst="rect">
            <a:avLst/>
          </a:prstGeom>
          <a:noFill/>
          <a:ln>
            <a:noFill/>
          </a:ln>
        </p:spPr>
      </p:pic>
      <p:sp>
        <p:nvSpPr>
          <p:cNvPr id="103" name="Shape 103"/>
          <p:cNvSpPr txBox="1"/>
          <p:nvPr>
            <p:ph idx="1" type="body"/>
          </p:nvPr>
        </p:nvSpPr>
        <p:spPr>
          <a:xfrm>
            <a:off x="216054" y="4829299"/>
            <a:ext cx="7396070" cy="1256167"/>
          </a:xfrm>
          <a:prstGeom prst="rect">
            <a:avLst/>
          </a:prstGeom>
          <a:noFill/>
          <a:ln>
            <a:noFill/>
          </a:ln>
        </p:spPr>
        <p:txBody>
          <a:bodyPr anchorCtr="0" anchor="t" bIns="91425" lIns="91425" spcFirstLastPara="1" rIns="91425" wrap="square" tIns="91425"/>
          <a:lstStyle>
            <a:lvl1pPr indent="-317500" lvl="0" marL="457200" marR="0" rtl="0" algn="l">
              <a:lnSpc>
                <a:spcPct val="12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Shape 104"/>
          <p:cNvSpPr txBox="1"/>
          <p:nvPr>
            <p:ph idx="2" type="body"/>
          </p:nvPr>
        </p:nvSpPr>
        <p:spPr>
          <a:xfrm>
            <a:off x="226633" y="3496385"/>
            <a:ext cx="7399469" cy="1204686"/>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0"/>
              </a:spcBef>
              <a:spcAft>
                <a:spcPts val="0"/>
              </a:spcAft>
              <a:buClr>
                <a:schemeClr val="dk1"/>
              </a:buClr>
              <a:buSzPts val="2000"/>
              <a:buFont typeface="Arial"/>
              <a:buChar char="●"/>
              <a:defRPr b="0" i="1"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Shape 105"/>
          <p:cNvSpPr txBox="1"/>
          <p:nvPr>
            <p:ph idx="3" type="body"/>
          </p:nvPr>
        </p:nvSpPr>
        <p:spPr>
          <a:xfrm>
            <a:off x="226633" y="2155151"/>
            <a:ext cx="7408580" cy="1219419"/>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chemeClr val="dk1"/>
              </a:buClr>
              <a:buSzPts val="3000"/>
              <a:buFont typeface="Arial"/>
              <a:buChar char="●"/>
              <a:defRPr b="1" i="0" sz="3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6" name="Shape 106"/>
          <p:cNvGrpSpPr/>
          <p:nvPr/>
        </p:nvGrpSpPr>
        <p:grpSpPr>
          <a:xfrm>
            <a:off x="-1" y="17762"/>
            <a:ext cx="12188825" cy="742"/>
            <a:chOff x="-1" y="1761975"/>
            <a:chExt cx="12188825" cy="742"/>
          </a:xfrm>
        </p:grpSpPr>
        <p:cxnSp>
          <p:nvCxnSpPr>
            <p:cNvPr id="107" name="Shape 107"/>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108" name="Shape 108"/>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109" name="Shape 109"/>
          <p:cNvPicPr preferRelativeResize="0"/>
          <p:nvPr/>
        </p:nvPicPr>
        <p:blipFill rotWithShape="1">
          <a:blip r:embed="rId3">
            <a:alphaModFix/>
          </a:blip>
          <a:srcRect b="0" l="0" r="0" t="0"/>
          <a:stretch/>
        </p:blipFill>
        <p:spPr>
          <a:xfrm>
            <a:off x="314666" y="-14942"/>
            <a:ext cx="2643396" cy="1516035"/>
          </a:xfrm>
          <a:prstGeom prst="rect">
            <a:avLst/>
          </a:prstGeom>
          <a:noFill/>
          <a:ln>
            <a:noFill/>
          </a:ln>
        </p:spPr>
      </p:pic>
      <p:grpSp>
        <p:nvGrpSpPr>
          <p:cNvPr id="110" name="Shape 110"/>
          <p:cNvGrpSpPr/>
          <p:nvPr/>
        </p:nvGrpSpPr>
        <p:grpSpPr>
          <a:xfrm>
            <a:off x="-1" y="6406187"/>
            <a:ext cx="12188825" cy="451813"/>
            <a:chOff x="-1" y="6406187"/>
            <a:chExt cx="12188825" cy="451813"/>
          </a:xfrm>
        </p:grpSpPr>
        <p:sp>
          <p:nvSpPr>
            <p:cNvPr id="111" name="Shape 111"/>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2" name="Shape 112"/>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113" name="Shape 113"/>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p:cSld name="Subhead w/ Bullets">
    <p:spTree>
      <p:nvGrpSpPr>
        <p:cNvPr id="124" name="Shape 124"/>
        <p:cNvGrpSpPr/>
        <p:nvPr/>
      </p:nvGrpSpPr>
      <p:grpSpPr>
        <a:xfrm>
          <a:off x="0" y="0"/>
          <a:ext cx="0" cy="0"/>
          <a:chOff x="0" y="0"/>
          <a:chExt cx="0" cy="0"/>
        </a:xfrm>
      </p:grpSpPr>
      <p:sp>
        <p:nvSpPr>
          <p:cNvPr id="125" name="Shape 125"/>
          <p:cNvSpPr txBox="1"/>
          <p:nvPr>
            <p:ph idx="1" type="body"/>
          </p:nvPr>
        </p:nvSpPr>
        <p:spPr>
          <a:xfrm>
            <a:off x="302605" y="1708726"/>
            <a:ext cx="11585731" cy="4385167"/>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00000"/>
              </a:lnSpc>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00000"/>
              </a:lnSpc>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6" name="Shape 126"/>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
        <p:nvSpPr>
          <p:cNvPr id="127" name="Shape 127"/>
          <p:cNvSpPr txBox="1"/>
          <p:nvPr>
            <p:ph type="title"/>
          </p:nvPr>
        </p:nvSpPr>
        <p:spPr>
          <a:xfrm>
            <a:off x="302605" y="418354"/>
            <a:ext cx="9735251" cy="535863"/>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 name="Shape 128"/>
          <p:cNvSpPr txBox="1"/>
          <p:nvPr>
            <p:ph idx="2" type="body"/>
          </p:nvPr>
        </p:nvSpPr>
        <p:spPr>
          <a:xfrm>
            <a:off x="302606" y="1006103"/>
            <a:ext cx="9764792" cy="40806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68300" lvl="1" marL="9144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400050" lvl="2" marL="1371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3pPr>
            <a:lvl4pPr indent="-400050" lvl="3" marL="1828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4pPr>
            <a:lvl5pPr indent="-400050" lvl="4" marL="22860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png"/><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theme" Target="../theme/theme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sp>
        <p:nvSpPr>
          <p:cNvPr id="115" name="Shape 115"/>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50"/>
              <a:buFont typeface="Arial"/>
              <a:buNone/>
            </a:pPr>
            <a:r>
              <a:t/>
            </a:r>
            <a:endParaRPr b="0" i="0" sz="1800" u="none" cap="none" strike="noStrike">
              <a:solidFill>
                <a:schemeClr val="lt1"/>
              </a:solidFill>
              <a:latin typeface="Calibri"/>
              <a:ea typeface="Calibri"/>
              <a:cs typeface="Calibri"/>
              <a:sym typeface="Calibri"/>
            </a:endParaRPr>
          </a:p>
        </p:txBody>
      </p:sp>
      <p:cxnSp>
        <p:nvCxnSpPr>
          <p:cNvPr id="116" name="Shape 116"/>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17" name="Shape 117"/>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grpSp>
        <p:nvGrpSpPr>
          <p:cNvPr id="118" name="Shape 118"/>
          <p:cNvGrpSpPr/>
          <p:nvPr/>
        </p:nvGrpSpPr>
        <p:grpSpPr>
          <a:xfrm>
            <a:off x="-1" y="-8881"/>
            <a:ext cx="12188825" cy="1224121"/>
            <a:chOff x="0" y="0"/>
            <a:chExt cx="9144000" cy="918330"/>
          </a:xfrm>
        </p:grpSpPr>
        <p:cxnSp>
          <p:nvCxnSpPr>
            <p:cNvPr id="119" name="Shape 119"/>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120" name="Shape 120"/>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121" name="Shape 121"/>
            <p:cNvPicPr preferRelativeResize="0"/>
            <p:nvPr/>
          </p:nvPicPr>
          <p:blipFill rotWithShape="1">
            <a:blip r:embed="rId1">
              <a:alphaModFix/>
            </a:blip>
            <a:srcRect b="0" l="0" r="68665" t="13018"/>
            <a:stretch/>
          </p:blipFill>
          <p:spPr>
            <a:xfrm>
              <a:off x="8323018" y="0"/>
              <a:ext cx="582901" cy="918330"/>
            </a:xfrm>
            <a:prstGeom prst="rect">
              <a:avLst/>
            </a:prstGeom>
            <a:noFill/>
            <a:ln>
              <a:noFill/>
            </a:ln>
          </p:spPr>
        </p:pic>
      </p:grpSp>
      <p:pic>
        <p:nvPicPr>
          <p:cNvPr id="122" name="Shape 122"/>
          <p:cNvPicPr preferRelativeResize="0"/>
          <p:nvPr/>
        </p:nvPicPr>
        <p:blipFill rotWithShape="1">
          <a:blip r:embed="rId2">
            <a:alphaModFix/>
          </a:blip>
          <a:srcRect b="0" l="0" r="0" t="0"/>
          <a:stretch/>
        </p:blipFill>
        <p:spPr>
          <a:xfrm>
            <a:off x="8435975" y="6584950"/>
            <a:ext cx="2819873" cy="126784"/>
          </a:xfrm>
          <a:prstGeom prst="rect">
            <a:avLst/>
          </a:prstGeom>
          <a:noFill/>
          <a:ln>
            <a:noFill/>
          </a:ln>
        </p:spPr>
      </p:pic>
      <p:sp>
        <p:nvSpPr>
          <p:cNvPr id="123" name="Shape 123"/>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275"/>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3"/>
    <p:sldLayoutId id="2147483657" r:id="rId4"/>
    <p:sldLayoutId id="2147483658" r:id="rId5"/>
    <p:sldLayoutId id="2147483659" r:id="rId6"/>
    <p:sldLayoutId id="2147483660" r:id="rId7"/>
    <p:sldLayoutId id="2147483661" r:id="rId8"/>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Shape 156"/>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
              <a:buFont typeface="Arial"/>
              <a:buNone/>
            </a:pPr>
            <a:r>
              <a:t/>
            </a:r>
            <a:endParaRPr b="0" i="0" sz="1900" u="none" cap="none" strike="noStrike">
              <a:solidFill>
                <a:schemeClr val="lt1"/>
              </a:solidFill>
              <a:latin typeface="Calibri"/>
              <a:ea typeface="Calibri"/>
              <a:cs typeface="Calibri"/>
              <a:sym typeface="Calibri"/>
            </a:endParaRPr>
          </a:p>
        </p:txBody>
      </p:sp>
      <p:cxnSp>
        <p:nvCxnSpPr>
          <p:cNvPr id="157" name="Shape 157"/>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58" name="Shape 158"/>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grpSp>
        <p:nvGrpSpPr>
          <p:cNvPr id="159" name="Shape 159"/>
          <p:cNvGrpSpPr/>
          <p:nvPr/>
        </p:nvGrpSpPr>
        <p:grpSpPr>
          <a:xfrm>
            <a:off x="-1" y="-8881"/>
            <a:ext cx="12188825" cy="1224121"/>
            <a:chOff x="0" y="0"/>
            <a:chExt cx="9144000" cy="918330"/>
          </a:xfrm>
        </p:grpSpPr>
        <p:cxnSp>
          <p:nvCxnSpPr>
            <p:cNvPr id="160" name="Shape 160"/>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161" name="Shape 161"/>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162" name="Shape 162"/>
            <p:cNvPicPr preferRelativeResize="0"/>
            <p:nvPr/>
          </p:nvPicPr>
          <p:blipFill rotWithShape="1">
            <a:blip r:embed="rId1">
              <a:alphaModFix/>
            </a:blip>
            <a:srcRect b="0" l="0" r="68665" t="13018"/>
            <a:stretch/>
          </p:blipFill>
          <p:spPr>
            <a:xfrm>
              <a:off x="8323018" y="0"/>
              <a:ext cx="582901" cy="918330"/>
            </a:xfrm>
            <a:prstGeom prst="rect">
              <a:avLst/>
            </a:prstGeom>
            <a:noFill/>
            <a:ln>
              <a:noFill/>
            </a:ln>
          </p:spPr>
        </p:pic>
      </p:grpSp>
      <p:pic>
        <p:nvPicPr>
          <p:cNvPr id="163" name="Shape 163"/>
          <p:cNvPicPr preferRelativeResize="0"/>
          <p:nvPr/>
        </p:nvPicPr>
        <p:blipFill rotWithShape="1">
          <a:blip r:embed="rId2">
            <a:alphaModFix/>
          </a:blip>
          <a:srcRect b="0" l="0" r="0" t="0"/>
          <a:stretch/>
        </p:blipFill>
        <p:spPr>
          <a:xfrm>
            <a:off x="8435975" y="6584950"/>
            <a:ext cx="2819873" cy="126784"/>
          </a:xfrm>
          <a:prstGeom prst="rect">
            <a:avLst/>
          </a:prstGeom>
          <a:noFill/>
          <a:ln>
            <a:noFill/>
          </a:ln>
        </p:spPr>
      </p:pic>
      <p:sp>
        <p:nvSpPr>
          <p:cNvPr id="164" name="Shape 164"/>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1pPr>
            <a:lvl2pPr indent="0" lvl="1"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2pPr>
            <a:lvl3pPr indent="0" lvl="2"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3pPr>
            <a:lvl4pPr indent="0" lvl="3"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4pPr>
            <a:lvl5pPr indent="0" lvl="4"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5pPr>
            <a:lvl6pPr indent="0" lvl="5"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6pPr>
            <a:lvl7pPr indent="0" lvl="6"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7pPr>
            <a:lvl8pPr indent="0" lvl="7"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8pPr>
            <a:lvl9pPr indent="0" lvl="8" marL="0" marR="0" rtl="0" algn="ctr">
              <a:lnSpc>
                <a:spcPct val="100000"/>
              </a:lnSpc>
              <a:spcBef>
                <a:spcPts val="0"/>
              </a:spcBef>
              <a:spcAft>
                <a:spcPts val="0"/>
              </a:spcAft>
              <a:buClr>
                <a:srgbClr val="888888"/>
              </a:buClr>
              <a:buSzPts val="300"/>
              <a:buFont typeface="Arial"/>
              <a:buNone/>
              <a:defRPr b="0" i="0" sz="11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3"/>
    <p:sldLayoutId id="2147483663" r:id="rId4"/>
    <p:sldLayoutId id="2147483664" r:id="rId5"/>
    <p:sldLayoutId id="2147483665" r:id="rId6"/>
    <p:sldLayoutId id="2147483666" r:id="rId7"/>
    <p:sldLayoutId id="2147483667" r:id="rId8"/>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static1.squarespace.com/static/57ac6add15d5db281ea867f5/t/57d80b90ebbd1a24f28a15d4/1473776529105/Internal+and+External+Assessment.pdf" TargetMode="External"/><Relationship Id="rId4" Type="http://schemas.openxmlformats.org/officeDocument/2006/relationships/hyperlink" Target="https://www.shell-livewire.org/business-library/675/swot-analysis-strengths-weaknesses-opportunities-and-threats" TargetMode="External"/><Relationship Id="rId5" Type="http://schemas.openxmlformats.org/officeDocument/2006/relationships/hyperlink" Target="https://books.google.com/books?id=-xIWlA_UHnAC&amp;pg=PA43&amp;lpg=PA43&amp;dq=Scanning:+It+includes+general+surveillance+of+all+environment&amp;source=bl&amp;ots=AsEa4Luli5&amp;sig=8fHB-_YDFv_LyBcHTho43zh6ni8&amp;hl=en&amp;sa=X&amp;ved=0ahUKEwjYgs3p7tbZAhXPxVkKHdx4C7wQ6AEILDAA" TargetMode="External"/><Relationship Id="rId6" Type="http://schemas.openxmlformats.org/officeDocument/2006/relationships/hyperlink" Target="http://smallbusiness.chron.com/internal-analysis-important-80513.html" TargetMode="External"/><Relationship Id="rId7" Type="http://schemas.openxmlformats.org/officeDocument/2006/relationships/hyperlink" Target="https://www.mindtools.com/pages/article/newSTR_91.htm" TargetMode="External"/><Relationship Id="rId8" Type="http://schemas.openxmlformats.org/officeDocument/2006/relationships/hyperlink" Target="https://www.forbes.com/sites/chrismyers/2018/01/01/the-three-biggest-leadership-mistakes-i-made-in-2017-and-how-ill-fix-them-in-2018/#3834e95c360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2" type="body"/>
          </p:nvPr>
        </p:nvSpPr>
        <p:spPr>
          <a:xfrm>
            <a:off x="227012" y="3697125"/>
            <a:ext cx="4189800" cy="228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sng" cap="none" strike="noStrike">
                <a:solidFill>
                  <a:schemeClr val="dk1"/>
                </a:solidFill>
                <a:latin typeface="Arial"/>
                <a:ea typeface="Arial"/>
                <a:cs typeface="Arial"/>
                <a:sym typeface="Arial"/>
              </a:rPr>
              <a:t>Team 3</a:t>
            </a:r>
            <a:br>
              <a:rPr b="1" i="0" lang="en-US" sz="2000" u="none" cap="none" strike="noStrike">
                <a:solidFill>
                  <a:schemeClr val="dk1"/>
                </a:solidFill>
                <a:latin typeface="Arial"/>
                <a:ea typeface="Arial"/>
                <a:cs typeface="Arial"/>
                <a:sym typeface="Arial"/>
              </a:rPr>
            </a:br>
            <a:r>
              <a:rPr b="1" i="0" lang="en-US" sz="2000" u="none" cap="none" strike="noStrike">
                <a:solidFill>
                  <a:schemeClr val="dk1"/>
                </a:solidFill>
                <a:latin typeface="Arial"/>
                <a:ea typeface="Arial"/>
                <a:cs typeface="Arial"/>
                <a:sym typeface="Arial"/>
              </a:rPr>
              <a:t>Abhijit Valiathan</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Balaji Katakam</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Jayesh Mehta</a:t>
            </a:r>
            <a:endParaRPr/>
          </a:p>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Priyanka Bhandari</a:t>
            </a:r>
            <a:endParaRPr/>
          </a:p>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Sheshadri Talla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201" name="Shape 201"/>
          <p:cNvSpPr txBox="1"/>
          <p:nvPr>
            <p:ph idx="3" type="body"/>
          </p:nvPr>
        </p:nvSpPr>
        <p:spPr>
          <a:xfrm>
            <a:off x="226980" y="2286000"/>
            <a:ext cx="11658300" cy="121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US" sz="3000" u="none" cap="none" strike="noStrike">
                <a:solidFill>
                  <a:schemeClr val="dk1"/>
                </a:solidFill>
                <a:latin typeface="Arial"/>
                <a:ea typeface="Arial"/>
                <a:cs typeface="Arial"/>
                <a:sym typeface="Arial"/>
              </a:rPr>
              <a:t>Organizational Behavior &amp; Design</a:t>
            </a:r>
            <a:endParaRPr b="1" i="0" sz="3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75" name="Shape 275"/>
          <p:cNvSpPr txBox="1"/>
          <p:nvPr>
            <p:ph type="title"/>
          </p:nvPr>
        </p:nvSpPr>
        <p:spPr>
          <a:xfrm>
            <a:off x="66924" y="111975"/>
            <a:ext cx="10963500" cy="535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3000"/>
              <a:buFont typeface="Arial"/>
              <a:buNone/>
            </a:pPr>
            <a:r>
              <a:rPr lang="en-US" sz="3200"/>
              <a:t>Best Practices For Effective Organizational Analysis </a:t>
            </a:r>
            <a:endParaRPr b="1" i="0" sz="3000" u="none" cap="none" strike="noStrike">
              <a:solidFill>
                <a:schemeClr val="dk1"/>
              </a:solidFill>
              <a:latin typeface="Arial"/>
              <a:ea typeface="Arial"/>
              <a:cs typeface="Arial"/>
              <a:sym typeface="Arial"/>
            </a:endParaRPr>
          </a:p>
        </p:txBody>
      </p:sp>
      <p:sp>
        <p:nvSpPr>
          <p:cNvPr id="276" name="Shape 276"/>
          <p:cNvSpPr txBox="1"/>
          <p:nvPr>
            <p:ph idx="1" type="body"/>
          </p:nvPr>
        </p:nvSpPr>
        <p:spPr>
          <a:xfrm>
            <a:off x="517358" y="1130968"/>
            <a:ext cx="11370900" cy="496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Size and Growth:</a:t>
            </a:r>
            <a:r>
              <a:rPr lang="en-US" sz="1900">
                <a:solidFill>
                  <a:srgbClr val="47464E"/>
                </a:solidFill>
                <a:highlight>
                  <a:srgbClr val="FFFFFF"/>
                </a:highlight>
              </a:rPr>
              <a:t>  What are important and potentially important markets? What are their size and growth characteristics? What markets are declining? What are the driving forces behind sales trends?</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Profitability:</a:t>
            </a:r>
            <a:r>
              <a:rPr lang="en-US" sz="1900">
                <a:solidFill>
                  <a:srgbClr val="47464E"/>
                </a:solidFill>
                <a:highlight>
                  <a:srgbClr val="FFFFFF"/>
                </a:highlight>
              </a:rPr>
              <a:t> For each major market consider the following: Is this a business in which the average firm will make money? How intense is the competition among existing firms? Evaluate the threats from potential entrants and substitute products. What is the bargaining power of suppliers and customers? How attractive/profitable is the market now and in the future?</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Cost Structure:</a:t>
            </a:r>
            <a:r>
              <a:rPr lang="en-US" sz="1900">
                <a:solidFill>
                  <a:srgbClr val="47464E"/>
                </a:solidFill>
                <a:highlight>
                  <a:srgbClr val="FFFFFF"/>
                </a:highlight>
              </a:rPr>
              <a:t> What are the major cost and value-added components for various types of competitors?</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b="1"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Distribution Systems:</a:t>
            </a:r>
            <a:r>
              <a:rPr lang="en-US" sz="1900">
                <a:solidFill>
                  <a:srgbClr val="47464E"/>
                </a:solidFill>
                <a:highlight>
                  <a:srgbClr val="FFFFFF"/>
                </a:highlight>
              </a:rPr>
              <a:t> What are the alternative channels of distribution? How are they changing?</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b="1"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Market Trends:</a:t>
            </a:r>
            <a:r>
              <a:rPr lang="en-US" sz="1900">
                <a:solidFill>
                  <a:srgbClr val="47464E"/>
                </a:solidFill>
                <a:highlight>
                  <a:srgbClr val="FFFFFF"/>
                </a:highlight>
              </a:rPr>
              <a:t> What are the trends in the market?</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b="1"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b="1" lang="en-US" sz="1900">
                <a:solidFill>
                  <a:srgbClr val="47464E"/>
                </a:solidFill>
                <a:highlight>
                  <a:srgbClr val="FFFFFF"/>
                </a:highlight>
              </a:rPr>
              <a:t>Key Success Factors:</a:t>
            </a:r>
            <a:r>
              <a:rPr lang="en-US" sz="1900">
                <a:solidFill>
                  <a:srgbClr val="47464E"/>
                </a:solidFill>
                <a:highlight>
                  <a:srgbClr val="FFFFFF"/>
                </a:highlight>
              </a:rPr>
              <a:t> What are the key success factors, assets and competencies needed to compete successfully? How will these change in the future?</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b="1"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90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500">
              <a:solidFill>
                <a:srgbClr val="47464E"/>
              </a:solidFill>
              <a:highlight>
                <a:srgbClr val="FFFFFF"/>
              </a:highlight>
            </a:endParaRPr>
          </a:p>
        </p:txBody>
      </p:sp>
      <p:sp>
        <p:nvSpPr>
          <p:cNvPr id="277" name="Shape 277"/>
          <p:cNvSpPr txBox="1"/>
          <p:nvPr/>
        </p:nvSpPr>
        <p:spPr>
          <a:xfrm>
            <a:off x="181225" y="64490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Shape 278"/>
          <p:cNvSpPr txBox="1"/>
          <p:nvPr/>
        </p:nvSpPr>
        <p:spPr>
          <a:xfrm>
            <a:off x="181225" y="6499850"/>
            <a:ext cx="1752600" cy="26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Abhijit Valiathan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84" name="Shape 284"/>
          <p:cNvSpPr txBox="1"/>
          <p:nvPr>
            <p:ph type="title"/>
          </p:nvPr>
        </p:nvSpPr>
        <p:spPr>
          <a:xfrm>
            <a:off x="66924" y="111975"/>
            <a:ext cx="109635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US" sz="3200" u="none" cap="none" strike="noStrike">
                <a:solidFill>
                  <a:schemeClr val="dk1"/>
                </a:solidFill>
                <a:latin typeface="Arial"/>
                <a:ea typeface="Arial"/>
                <a:cs typeface="Arial"/>
                <a:sym typeface="Arial"/>
              </a:rPr>
              <a:t>Best </a:t>
            </a:r>
            <a:r>
              <a:rPr lang="en-US" sz="3200"/>
              <a:t>P</a:t>
            </a:r>
            <a:r>
              <a:rPr b="1" i="0" lang="en-US" sz="3200" u="none" cap="none" strike="noStrike">
                <a:solidFill>
                  <a:schemeClr val="dk1"/>
                </a:solidFill>
                <a:latin typeface="Arial"/>
                <a:ea typeface="Arial"/>
                <a:cs typeface="Arial"/>
                <a:sym typeface="Arial"/>
              </a:rPr>
              <a:t>ractices </a:t>
            </a:r>
            <a:r>
              <a:rPr lang="en-US" sz="3200"/>
              <a:t>For Effective Organizational Analysis </a:t>
            </a:r>
            <a:endParaRPr b="1" i="0" sz="3000" u="none" cap="none" strike="noStrike">
              <a:solidFill>
                <a:schemeClr val="dk1"/>
              </a:solidFill>
              <a:latin typeface="Arial"/>
              <a:ea typeface="Arial"/>
              <a:cs typeface="Arial"/>
              <a:sym typeface="Arial"/>
            </a:endParaRPr>
          </a:p>
        </p:txBody>
      </p:sp>
      <p:sp>
        <p:nvSpPr>
          <p:cNvPr id="285" name="Shape 285"/>
          <p:cNvSpPr txBox="1"/>
          <p:nvPr>
            <p:ph idx="1" type="body"/>
          </p:nvPr>
        </p:nvSpPr>
        <p:spPr>
          <a:xfrm>
            <a:off x="517358" y="1207168"/>
            <a:ext cx="11370900" cy="49629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600"/>
              <a:buFont typeface="Arial"/>
              <a:buNone/>
            </a:pPr>
            <a:r>
              <a:rPr b="1" lang="en-US" sz="1900">
                <a:solidFill>
                  <a:srgbClr val="47464E"/>
                </a:solidFill>
                <a:highlight>
                  <a:schemeClr val="lt1"/>
                </a:highlight>
              </a:rPr>
              <a:t>Environmental Analysis:</a:t>
            </a:r>
            <a:r>
              <a:rPr lang="en-US" sz="1900">
                <a:solidFill>
                  <a:srgbClr val="47464E"/>
                </a:solidFill>
                <a:highlight>
                  <a:schemeClr val="lt1"/>
                </a:highlight>
              </a:rPr>
              <a:t> An environmental analysis is the fourth dimension of the External Analysis. The interest is in environmental trends and events that have the potential to affect strategy. This analysis should identify such trends and events and estimate their likelihood and impact. When conducting this type of analysis, it is easy to get bogged down in an extensive, broad survey of trends. It is necessary to restrict the analysis to those areas relevant enough to have significant impact on strategy.</a:t>
            </a:r>
            <a:endParaRPr sz="1900">
              <a:solidFill>
                <a:srgbClr val="47464E"/>
              </a:solidFill>
              <a:highlight>
                <a:schemeClr val="lt1"/>
              </a:highlight>
            </a:endParaRPr>
          </a:p>
          <a:p>
            <a:pPr indent="0" lvl="0" marL="0" rtl="0">
              <a:spcBef>
                <a:spcPts val="0"/>
              </a:spcBef>
              <a:spcAft>
                <a:spcPts val="0"/>
              </a:spcAft>
              <a:buClr>
                <a:schemeClr val="dk1"/>
              </a:buClr>
              <a:buSzPts val="1600"/>
              <a:buFont typeface="Arial"/>
              <a:buNone/>
            </a:pPr>
            <a:r>
              <a:t/>
            </a:r>
            <a:endParaRPr b="1" sz="1900">
              <a:solidFill>
                <a:srgbClr val="47464E"/>
              </a:solidFill>
              <a:highlight>
                <a:schemeClr val="lt1"/>
              </a:highlight>
            </a:endParaRPr>
          </a:p>
          <a:p>
            <a:pPr indent="0" lvl="0" marL="0" rtl="0">
              <a:spcBef>
                <a:spcPts val="0"/>
              </a:spcBef>
              <a:spcAft>
                <a:spcPts val="0"/>
              </a:spcAft>
              <a:buClr>
                <a:schemeClr val="dk1"/>
              </a:buClr>
              <a:buSzPts val="1600"/>
              <a:buFont typeface="Arial"/>
              <a:buNone/>
            </a:pPr>
            <a:r>
              <a:rPr b="1" lang="en-US" sz="1900">
                <a:solidFill>
                  <a:srgbClr val="47464E"/>
                </a:solidFill>
                <a:highlight>
                  <a:schemeClr val="lt1"/>
                </a:highlight>
              </a:rPr>
              <a:t>Internal Analysis:</a:t>
            </a:r>
            <a:r>
              <a:rPr lang="en-US" sz="1900">
                <a:solidFill>
                  <a:srgbClr val="47464E"/>
                </a:solidFill>
                <a:highlight>
                  <a:schemeClr val="lt1"/>
                </a:highlight>
              </a:rPr>
              <a:t> Understanding a business in depth is the goal of internal analysis. This analysis is based on resources and capabilities of the firm.</a:t>
            </a:r>
            <a:endParaRPr sz="1900">
              <a:solidFill>
                <a:srgbClr val="47464E"/>
              </a:solidFill>
              <a:highlight>
                <a:schemeClr val="lt1"/>
              </a:highlight>
            </a:endParaRPr>
          </a:p>
          <a:p>
            <a:pPr indent="0" lvl="0" marL="0" rtl="0">
              <a:spcBef>
                <a:spcPts val="0"/>
              </a:spcBef>
              <a:spcAft>
                <a:spcPts val="0"/>
              </a:spcAft>
              <a:buClr>
                <a:schemeClr val="dk1"/>
              </a:buClr>
              <a:buSzPts val="1600"/>
              <a:buFont typeface="Arial"/>
              <a:buNone/>
            </a:pPr>
            <a:r>
              <a:t/>
            </a:r>
            <a:endParaRPr b="1" sz="1900">
              <a:solidFill>
                <a:srgbClr val="47464E"/>
              </a:solidFill>
              <a:highlight>
                <a:schemeClr val="lt1"/>
              </a:highlight>
            </a:endParaRPr>
          </a:p>
          <a:p>
            <a:pPr indent="0" lvl="0" marL="0" rtl="0">
              <a:spcBef>
                <a:spcPts val="0"/>
              </a:spcBef>
              <a:spcAft>
                <a:spcPts val="0"/>
              </a:spcAft>
              <a:buClr>
                <a:schemeClr val="dk1"/>
              </a:buClr>
              <a:buSzPts val="1600"/>
              <a:buFont typeface="Arial"/>
              <a:buNone/>
            </a:pPr>
            <a:r>
              <a:rPr b="1" lang="en-US" sz="1900">
                <a:solidFill>
                  <a:srgbClr val="47464E"/>
                </a:solidFill>
                <a:highlight>
                  <a:schemeClr val="lt1"/>
                </a:highlight>
              </a:rPr>
              <a:t>Resources:</a:t>
            </a:r>
            <a:r>
              <a:rPr lang="en-US" sz="1900">
                <a:solidFill>
                  <a:srgbClr val="47464E"/>
                </a:solidFill>
                <a:highlight>
                  <a:schemeClr val="lt1"/>
                </a:highlight>
              </a:rPr>
              <a:t> A good starting point to identify company resources is to look at tangible, intangible and human resources</a:t>
            </a:r>
            <a:endParaRPr sz="1900">
              <a:solidFill>
                <a:srgbClr val="47464E"/>
              </a:solidFill>
              <a:highlight>
                <a:schemeClr val="lt1"/>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p:txBody>
      </p:sp>
      <p:sp>
        <p:nvSpPr>
          <p:cNvPr id="286" name="Shape 286"/>
          <p:cNvSpPr txBox="1"/>
          <p:nvPr/>
        </p:nvSpPr>
        <p:spPr>
          <a:xfrm>
            <a:off x="244925" y="64490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Shape 287"/>
          <p:cNvSpPr txBox="1"/>
          <p:nvPr/>
        </p:nvSpPr>
        <p:spPr>
          <a:xfrm>
            <a:off x="0" y="6512450"/>
            <a:ext cx="1650900" cy="23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a:t>Abhijit Valiathan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93" name="Shape 293"/>
          <p:cNvSpPr txBox="1"/>
          <p:nvPr>
            <p:ph type="title"/>
          </p:nvPr>
        </p:nvSpPr>
        <p:spPr>
          <a:xfrm>
            <a:off x="57649" y="56225"/>
            <a:ext cx="109356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  Porter’s Five Forces</a:t>
            </a:r>
            <a:endParaRPr b="1" i="0" sz="3200" u="none" cap="none" strike="noStrike">
              <a:solidFill>
                <a:schemeClr val="dk1"/>
              </a:solidFill>
              <a:latin typeface="Arial"/>
              <a:ea typeface="Arial"/>
              <a:cs typeface="Arial"/>
              <a:sym typeface="Arial"/>
            </a:endParaRPr>
          </a:p>
        </p:txBody>
      </p:sp>
      <p:sp>
        <p:nvSpPr>
          <p:cNvPr id="294" name="Shape 294"/>
          <p:cNvSpPr txBox="1"/>
          <p:nvPr>
            <p:ph idx="1" type="body"/>
          </p:nvPr>
        </p:nvSpPr>
        <p:spPr>
          <a:xfrm>
            <a:off x="517351" y="1130975"/>
            <a:ext cx="10379400" cy="496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t/>
            </a:r>
            <a:endParaRPr sz="1350">
              <a:solidFill>
                <a:srgbClr val="47464E"/>
              </a:solidFill>
              <a:highlight>
                <a:srgbClr val="FFFFFF"/>
              </a:highlight>
            </a:endParaRPr>
          </a:p>
          <a:p>
            <a:pPr indent="0" lvl="0" marL="0" marR="0" rtl="0" algn="l">
              <a:lnSpc>
                <a:spcPct val="100000"/>
              </a:lnSpc>
              <a:spcBef>
                <a:spcPts val="0"/>
              </a:spcBef>
              <a:spcAft>
                <a:spcPts val="0"/>
              </a:spcAft>
              <a:buClr>
                <a:schemeClr val="dk1"/>
              </a:buClr>
              <a:buSzPts val="1600"/>
              <a:buFont typeface="Arial"/>
              <a:buNone/>
            </a:pPr>
            <a:r>
              <a:rPr lang="en-US" sz="1500">
                <a:solidFill>
                  <a:srgbClr val="47464E"/>
                </a:solidFill>
                <a:highlight>
                  <a:srgbClr val="FFFFFF"/>
                </a:highlight>
              </a:rPr>
              <a:t>Abhijit Valiathan</a:t>
            </a:r>
            <a:endParaRPr sz="1500">
              <a:solidFill>
                <a:srgbClr val="47464E"/>
              </a:solidFill>
              <a:highlight>
                <a:srgbClr val="FFFFFF"/>
              </a:highlight>
            </a:endParaRPr>
          </a:p>
        </p:txBody>
      </p:sp>
      <p:sp>
        <p:nvSpPr>
          <p:cNvPr id="295" name="Shape 295"/>
          <p:cNvSpPr txBox="1"/>
          <p:nvPr/>
        </p:nvSpPr>
        <p:spPr>
          <a:xfrm>
            <a:off x="152400" y="6449000"/>
            <a:ext cx="1016100" cy="10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Shape 296"/>
          <p:cNvPicPr preferRelativeResize="0"/>
          <p:nvPr/>
        </p:nvPicPr>
        <p:blipFill rotWithShape="1">
          <a:blip r:embed="rId3">
            <a:alphaModFix/>
          </a:blip>
          <a:srcRect b="0" l="890" r="-889" t="0"/>
          <a:stretch/>
        </p:blipFill>
        <p:spPr>
          <a:xfrm>
            <a:off x="1003300" y="1071500"/>
            <a:ext cx="8521574" cy="51656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02" name="Shape 302"/>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#1 </a:t>
            </a:r>
            <a:r>
              <a:rPr b="1" i="0" lang="en-US" sz="3200" u="none" cap="none" strike="noStrike">
                <a:solidFill>
                  <a:schemeClr val="dk1"/>
                </a:solidFill>
                <a:latin typeface="Arial"/>
                <a:ea typeface="Arial"/>
                <a:cs typeface="Arial"/>
                <a:sym typeface="Arial"/>
              </a:rPr>
              <a:t>Mistakes most leaders make</a:t>
            </a:r>
            <a:endParaRPr b="1" i="0" sz="3000" u="none" cap="none" strike="noStrike">
              <a:solidFill>
                <a:schemeClr val="dk1"/>
              </a:solidFill>
              <a:latin typeface="Arial"/>
              <a:ea typeface="Arial"/>
              <a:cs typeface="Arial"/>
              <a:sym typeface="Arial"/>
            </a:endParaRPr>
          </a:p>
        </p:txBody>
      </p:sp>
      <p:sp>
        <p:nvSpPr>
          <p:cNvPr id="303" name="Shape 303"/>
          <p:cNvSpPr txBox="1"/>
          <p:nvPr>
            <p:ph idx="1" type="body"/>
          </p:nvPr>
        </p:nvSpPr>
        <p:spPr>
          <a:xfrm>
            <a:off x="517358" y="1130968"/>
            <a:ext cx="11370942" cy="4962832"/>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Char char="•"/>
            </a:pPr>
            <a:r>
              <a:rPr b="1" lang="en-US" sz="2400">
                <a:solidFill>
                  <a:srgbClr val="000000"/>
                </a:solidFill>
              </a:rPr>
              <a:t>Most Leaders confuse control with delegation</a:t>
            </a:r>
            <a:endParaRPr b="1" i="0" sz="2400" u="none" cap="none" strike="noStrike">
              <a:solidFill>
                <a:srgbClr val="000000"/>
              </a:solidFill>
              <a:latin typeface="Arial"/>
              <a:ea typeface="Arial"/>
              <a:cs typeface="Arial"/>
              <a:sym typeface="Arial"/>
            </a:endParaRPr>
          </a:p>
        </p:txBody>
      </p:sp>
      <p:sp>
        <p:nvSpPr>
          <p:cNvPr id="304" name="Shape 304"/>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Sheshadri Talla</a:t>
            </a:r>
            <a:endParaRPr b="0" i="0" sz="1400" u="none" cap="none" strike="noStrike">
              <a:solidFill>
                <a:srgbClr val="000000"/>
              </a:solidFill>
              <a:latin typeface="Arial"/>
              <a:ea typeface="Arial"/>
              <a:cs typeface="Arial"/>
              <a:sym typeface="Arial"/>
            </a:endParaRPr>
          </a:p>
        </p:txBody>
      </p:sp>
      <p:pic>
        <p:nvPicPr>
          <p:cNvPr id="305" name="Shape 305"/>
          <p:cNvPicPr preferRelativeResize="0"/>
          <p:nvPr/>
        </p:nvPicPr>
        <p:blipFill>
          <a:blip r:embed="rId3">
            <a:alphaModFix/>
          </a:blip>
          <a:stretch>
            <a:fillRect/>
          </a:stretch>
        </p:blipFill>
        <p:spPr>
          <a:xfrm>
            <a:off x="1106550" y="1680400"/>
            <a:ext cx="10945651" cy="416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11" name="Shape 311"/>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#2 </a:t>
            </a:r>
            <a:r>
              <a:rPr b="1" i="0" lang="en-US" sz="3200" u="none" cap="none" strike="noStrike">
                <a:solidFill>
                  <a:schemeClr val="dk1"/>
                </a:solidFill>
                <a:latin typeface="Arial"/>
                <a:ea typeface="Arial"/>
                <a:cs typeface="Arial"/>
                <a:sym typeface="Arial"/>
              </a:rPr>
              <a:t>Mistakes most leaders make</a:t>
            </a:r>
            <a:endParaRPr b="1" i="0" sz="3000" u="none" cap="none" strike="noStrike">
              <a:solidFill>
                <a:schemeClr val="dk1"/>
              </a:solidFill>
              <a:latin typeface="Arial"/>
              <a:ea typeface="Arial"/>
              <a:cs typeface="Arial"/>
              <a:sym typeface="Arial"/>
            </a:endParaRPr>
          </a:p>
        </p:txBody>
      </p:sp>
      <p:sp>
        <p:nvSpPr>
          <p:cNvPr id="312" name="Shape 312"/>
          <p:cNvSpPr txBox="1"/>
          <p:nvPr>
            <p:ph idx="1" type="body"/>
          </p:nvPr>
        </p:nvSpPr>
        <p:spPr>
          <a:xfrm>
            <a:off x="517358" y="1130968"/>
            <a:ext cx="11370900" cy="496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Char char="•"/>
            </a:pPr>
            <a:r>
              <a:rPr b="1" lang="en-US" sz="2400">
                <a:solidFill>
                  <a:srgbClr val="000000"/>
                </a:solidFill>
              </a:rPr>
              <a:t>Most Leaders Care More About The Title Than The Job Requirements</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p:txBody>
      </p:sp>
      <p:sp>
        <p:nvSpPr>
          <p:cNvPr id="313" name="Shape 313"/>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Sheshadri Talla</a:t>
            </a:r>
            <a:endParaRPr b="0" i="0" sz="1400" u="none" cap="none" strike="noStrike">
              <a:solidFill>
                <a:srgbClr val="000000"/>
              </a:solidFill>
              <a:latin typeface="Arial"/>
              <a:ea typeface="Arial"/>
              <a:cs typeface="Arial"/>
              <a:sym typeface="Arial"/>
            </a:endParaRPr>
          </a:p>
        </p:txBody>
      </p:sp>
      <p:pic>
        <p:nvPicPr>
          <p:cNvPr id="314" name="Shape 314"/>
          <p:cNvPicPr preferRelativeResize="0"/>
          <p:nvPr/>
        </p:nvPicPr>
        <p:blipFill>
          <a:blip r:embed="rId3">
            <a:alphaModFix/>
          </a:blip>
          <a:stretch>
            <a:fillRect/>
          </a:stretch>
        </p:blipFill>
        <p:spPr>
          <a:xfrm>
            <a:off x="517350" y="1968062"/>
            <a:ext cx="11370901" cy="292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20" name="Shape 320"/>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#3 </a:t>
            </a:r>
            <a:r>
              <a:rPr b="1" i="0" lang="en-US" sz="3200" u="none" cap="none" strike="noStrike">
                <a:solidFill>
                  <a:schemeClr val="dk1"/>
                </a:solidFill>
                <a:latin typeface="Arial"/>
                <a:ea typeface="Arial"/>
                <a:cs typeface="Arial"/>
                <a:sym typeface="Arial"/>
              </a:rPr>
              <a:t>Mistakes most leaders make</a:t>
            </a:r>
            <a:endParaRPr b="1" i="0" sz="3000" u="none" cap="none" strike="noStrike">
              <a:solidFill>
                <a:schemeClr val="dk1"/>
              </a:solidFill>
              <a:latin typeface="Arial"/>
              <a:ea typeface="Arial"/>
              <a:cs typeface="Arial"/>
              <a:sym typeface="Arial"/>
            </a:endParaRPr>
          </a:p>
        </p:txBody>
      </p:sp>
      <p:sp>
        <p:nvSpPr>
          <p:cNvPr id="321" name="Shape 321"/>
          <p:cNvSpPr txBox="1"/>
          <p:nvPr>
            <p:ph idx="1" type="body"/>
          </p:nvPr>
        </p:nvSpPr>
        <p:spPr>
          <a:xfrm>
            <a:off x="517358" y="1130968"/>
            <a:ext cx="11370900" cy="496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Char char="•"/>
            </a:pPr>
            <a:r>
              <a:rPr b="1" lang="en-US" sz="2400">
                <a:solidFill>
                  <a:srgbClr val="000000"/>
                </a:solidFill>
              </a:rPr>
              <a:t>Most leaders work less than everyone else and expect more than anyone else</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p:txBody>
      </p:sp>
      <p:sp>
        <p:nvSpPr>
          <p:cNvPr id="322" name="Shape 322"/>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Sheshadri Talla</a:t>
            </a:r>
            <a:endParaRPr b="0" i="0" sz="1400" u="none" cap="none" strike="noStrike">
              <a:solidFill>
                <a:srgbClr val="000000"/>
              </a:solidFill>
              <a:latin typeface="Arial"/>
              <a:ea typeface="Arial"/>
              <a:cs typeface="Arial"/>
              <a:sym typeface="Arial"/>
            </a:endParaRPr>
          </a:p>
        </p:txBody>
      </p:sp>
      <p:pic>
        <p:nvPicPr>
          <p:cNvPr id="323" name="Shape 323"/>
          <p:cNvPicPr preferRelativeResize="0"/>
          <p:nvPr/>
        </p:nvPicPr>
        <p:blipFill>
          <a:blip r:embed="rId3">
            <a:alphaModFix/>
          </a:blip>
          <a:stretch>
            <a:fillRect/>
          </a:stretch>
        </p:blipFill>
        <p:spPr>
          <a:xfrm>
            <a:off x="1032452" y="2118538"/>
            <a:ext cx="10855799" cy="2810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29" name="Shape 329"/>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#4 </a:t>
            </a:r>
            <a:r>
              <a:rPr b="1" i="0" lang="en-US" sz="3200" u="none" cap="none" strike="noStrike">
                <a:solidFill>
                  <a:schemeClr val="dk1"/>
                </a:solidFill>
                <a:latin typeface="Arial"/>
                <a:ea typeface="Arial"/>
                <a:cs typeface="Arial"/>
                <a:sym typeface="Arial"/>
              </a:rPr>
              <a:t>Mistakes most leaders make</a:t>
            </a:r>
            <a:endParaRPr b="1" i="0" sz="3000" u="none" cap="none" strike="noStrike">
              <a:solidFill>
                <a:schemeClr val="dk1"/>
              </a:solidFill>
              <a:latin typeface="Arial"/>
              <a:ea typeface="Arial"/>
              <a:cs typeface="Arial"/>
              <a:sym typeface="Arial"/>
            </a:endParaRPr>
          </a:p>
        </p:txBody>
      </p:sp>
      <p:sp>
        <p:nvSpPr>
          <p:cNvPr id="330" name="Shape 330"/>
          <p:cNvSpPr txBox="1"/>
          <p:nvPr>
            <p:ph idx="1" type="body"/>
          </p:nvPr>
        </p:nvSpPr>
        <p:spPr>
          <a:xfrm>
            <a:off x="517358" y="1130968"/>
            <a:ext cx="11370900" cy="49629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Clr>
                <a:srgbClr val="000000"/>
              </a:buClr>
              <a:buSzPts val="2400"/>
              <a:buChar char="•"/>
            </a:pPr>
            <a:r>
              <a:rPr b="1" lang="en-US" sz="2400">
                <a:solidFill>
                  <a:srgbClr val="000000"/>
                </a:solidFill>
              </a:rPr>
              <a:t>Most leaders treat others the way they were treated</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0" lvl="0" marL="0" marR="0" rtl="0" algn="l">
              <a:lnSpc>
                <a:spcPct val="100000"/>
              </a:lnSpc>
              <a:spcBef>
                <a:spcPts val="0"/>
              </a:spcBef>
              <a:spcAft>
                <a:spcPts val="0"/>
              </a:spcAft>
              <a:buNone/>
            </a:pPr>
            <a:r>
              <a:t/>
            </a:r>
            <a:endParaRPr b="1" sz="2400">
              <a:solidFill>
                <a:srgbClr val="000000"/>
              </a:solidFill>
            </a:endParaRPr>
          </a:p>
          <a:p>
            <a:pPr indent="-381000" lvl="0" marL="457200" marR="0" rtl="0" algn="l">
              <a:lnSpc>
                <a:spcPct val="100000"/>
              </a:lnSpc>
              <a:spcBef>
                <a:spcPts val="0"/>
              </a:spcBef>
              <a:spcAft>
                <a:spcPts val="0"/>
              </a:spcAft>
              <a:buClr>
                <a:srgbClr val="000000"/>
              </a:buClr>
              <a:buSzPts val="2400"/>
              <a:buChar char="•"/>
            </a:pPr>
            <a:r>
              <a:rPr b="1" lang="en-US" sz="2400">
                <a:solidFill>
                  <a:srgbClr val="000000"/>
                </a:solidFill>
              </a:rPr>
              <a:t>Most Leaders Want To Take Credit For The Wins, And Shift Blame For The Losses</a:t>
            </a:r>
            <a:endParaRPr b="1" sz="2400">
              <a:solidFill>
                <a:srgbClr val="000000"/>
              </a:solidFill>
            </a:endParaRPr>
          </a:p>
        </p:txBody>
      </p:sp>
      <p:sp>
        <p:nvSpPr>
          <p:cNvPr id="331" name="Shape 331"/>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Sheshadri Talla</a:t>
            </a:r>
            <a:endParaRPr b="0" i="0" sz="1400" u="none" cap="none" strike="noStrike">
              <a:solidFill>
                <a:srgbClr val="000000"/>
              </a:solidFill>
              <a:latin typeface="Arial"/>
              <a:ea typeface="Arial"/>
              <a:cs typeface="Arial"/>
              <a:sym typeface="Arial"/>
            </a:endParaRPr>
          </a:p>
        </p:txBody>
      </p:sp>
      <p:pic>
        <p:nvPicPr>
          <p:cNvPr id="332" name="Shape 332"/>
          <p:cNvPicPr preferRelativeResize="0"/>
          <p:nvPr/>
        </p:nvPicPr>
        <p:blipFill>
          <a:blip r:embed="rId3">
            <a:alphaModFix/>
          </a:blip>
          <a:stretch>
            <a:fillRect/>
          </a:stretch>
        </p:blipFill>
        <p:spPr>
          <a:xfrm>
            <a:off x="1034612" y="1607800"/>
            <a:ext cx="10119599" cy="2272350"/>
          </a:xfrm>
          <a:prstGeom prst="rect">
            <a:avLst/>
          </a:prstGeom>
          <a:noFill/>
          <a:ln>
            <a:noFill/>
          </a:ln>
        </p:spPr>
      </p:pic>
      <p:pic>
        <p:nvPicPr>
          <p:cNvPr id="333" name="Shape 333"/>
          <p:cNvPicPr preferRelativeResize="0"/>
          <p:nvPr/>
        </p:nvPicPr>
        <p:blipFill>
          <a:blip r:embed="rId4">
            <a:alphaModFix/>
          </a:blip>
          <a:stretch>
            <a:fillRect/>
          </a:stretch>
        </p:blipFill>
        <p:spPr>
          <a:xfrm>
            <a:off x="1034600" y="4840175"/>
            <a:ext cx="9782999" cy="129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39" name="Shape 339"/>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lang="en-US" sz="3200"/>
              <a:t>Conclusion</a:t>
            </a:r>
            <a:endParaRPr b="1" i="0" sz="3000" u="none" cap="none" strike="noStrike">
              <a:solidFill>
                <a:schemeClr val="dk1"/>
              </a:solidFill>
              <a:latin typeface="Arial"/>
              <a:ea typeface="Arial"/>
              <a:cs typeface="Arial"/>
              <a:sym typeface="Arial"/>
            </a:endParaRPr>
          </a:p>
        </p:txBody>
      </p:sp>
      <p:sp>
        <p:nvSpPr>
          <p:cNvPr id="340" name="Shape 340"/>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Sheshadri Talla</a:t>
            </a:r>
            <a:endParaRPr b="0" i="0" sz="1400" u="none" cap="none" strike="noStrike">
              <a:solidFill>
                <a:srgbClr val="000000"/>
              </a:solidFill>
              <a:latin typeface="Arial"/>
              <a:ea typeface="Arial"/>
              <a:cs typeface="Arial"/>
              <a:sym typeface="Arial"/>
            </a:endParaRPr>
          </a:p>
        </p:txBody>
      </p:sp>
      <p:pic>
        <p:nvPicPr>
          <p:cNvPr id="341" name="Shape 341"/>
          <p:cNvPicPr preferRelativeResize="0"/>
          <p:nvPr/>
        </p:nvPicPr>
        <p:blipFill>
          <a:blip r:embed="rId3">
            <a:alphaModFix/>
          </a:blip>
          <a:stretch>
            <a:fillRect/>
          </a:stretch>
        </p:blipFill>
        <p:spPr>
          <a:xfrm>
            <a:off x="3122613" y="726279"/>
            <a:ext cx="5943600" cy="520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48" name="Shape 348"/>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Shape 349"/>
          <p:cNvSpPr/>
          <p:nvPr/>
        </p:nvSpPr>
        <p:spPr>
          <a:xfrm>
            <a:off x="2028825" y="2660749"/>
            <a:ext cx="8315325"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Questions for the discussion.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Shape 355"/>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56" name="Shape 356"/>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Shape 357"/>
          <p:cNvSpPr txBox="1"/>
          <p:nvPr/>
        </p:nvSpPr>
        <p:spPr>
          <a:xfrm>
            <a:off x="469274" y="1932875"/>
            <a:ext cx="10347300" cy="108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400"/>
              <a:t>Q:	In the </a:t>
            </a:r>
            <a:r>
              <a:rPr b="1" lang="en-US" sz="2400"/>
              <a:t>assessment</a:t>
            </a:r>
            <a:r>
              <a:rPr b="1" lang="en-US" sz="2400"/>
              <a:t> of an organization, </a:t>
            </a:r>
            <a:r>
              <a:rPr b="1" lang="en-US" sz="2400"/>
              <a:t>What are the areas where development or improvement is needed?</a:t>
            </a:r>
            <a:endParaRPr b="1" sz="2400"/>
          </a:p>
          <a:p>
            <a:pPr indent="0" lvl="0" marL="0" rtl="0" algn="just">
              <a:spcBef>
                <a:spcPts val="0"/>
              </a:spcBef>
              <a:spcAft>
                <a:spcPts val="0"/>
              </a:spcAft>
              <a:buNone/>
            </a:pPr>
            <a:r>
              <a:t/>
            </a:r>
            <a:endParaRPr b="1" sz="2400"/>
          </a:p>
          <a:p>
            <a:pPr indent="0" lvl="0" marL="0" algn="just">
              <a:spcBef>
                <a:spcPts val="0"/>
              </a:spcBef>
              <a:spcAft>
                <a:spcPts val="0"/>
              </a:spcAft>
              <a:buNone/>
            </a:pPr>
            <a:r>
              <a:t/>
            </a:r>
            <a:endParaRPr b="1" sz="2400"/>
          </a:p>
        </p:txBody>
      </p:sp>
      <p:sp>
        <p:nvSpPr>
          <p:cNvPr id="358" name="Shape 358"/>
          <p:cNvSpPr txBox="1"/>
          <p:nvPr/>
        </p:nvSpPr>
        <p:spPr>
          <a:xfrm>
            <a:off x="715525" y="436775"/>
            <a:ext cx="9655200" cy="938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3000"/>
              <a:t>Questions?</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07" name="Shape 207"/>
          <p:cNvSpPr txBox="1"/>
          <p:nvPr>
            <p:ph type="title"/>
          </p:nvPr>
        </p:nvSpPr>
        <p:spPr>
          <a:xfrm>
            <a:off x="397042" y="324853"/>
            <a:ext cx="9405188" cy="7579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b="1" i="0" lang="en-US" sz="3600" u="none" cap="none" strike="noStrike">
                <a:solidFill>
                  <a:schemeClr val="dk1"/>
                </a:solidFill>
                <a:latin typeface="Arial"/>
                <a:ea typeface="Arial"/>
                <a:cs typeface="Arial"/>
                <a:sym typeface="Arial"/>
              </a:rPr>
              <a:t>Agenda</a:t>
            </a:r>
            <a:endParaRPr b="1" i="0" sz="3600" u="none" cap="none" strike="noStrike">
              <a:solidFill>
                <a:schemeClr val="dk1"/>
              </a:solidFill>
              <a:latin typeface="Arial"/>
              <a:ea typeface="Arial"/>
              <a:cs typeface="Arial"/>
              <a:sym typeface="Arial"/>
            </a:endParaRPr>
          </a:p>
        </p:txBody>
      </p:sp>
      <p:sp>
        <p:nvSpPr>
          <p:cNvPr id="208" name="Shape 208"/>
          <p:cNvSpPr/>
          <p:nvPr/>
        </p:nvSpPr>
        <p:spPr>
          <a:xfrm>
            <a:off x="446050" y="1287375"/>
            <a:ext cx="11476500" cy="36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Purpose of the External and Internal Assessments in the Strategic Planning process or in Organizational analysis</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120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Best practices that make these assessments effective.</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120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Mistakes that are made by leaders or organizations.</a:t>
            </a:r>
            <a:endParaRPr b="1" i="0" sz="2400" u="none" cap="none" strike="noStrike">
              <a:solidFill>
                <a:srgbClr val="000000"/>
              </a:solidFill>
              <a:latin typeface="Arial"/>
              <a:ea typeface="Arial"/>
              <a:cs typeface="Arial"/>
              <a:sym typeface="Arial"/>
            </a:endParaRPr>
          </a:p>
          <a:p>
            <a:pPr indent="-342900" lvl="0" marL="342900" marR="0" rtl="0" algn="l">
              <a:lnSpc>
                <a:spcPct val="100000"/>
              </a:lnSpc>
              <a:spcBef>
                <a:spcPts val="1200"/>
              </a:spcBef>
              <a:spcAft>
                <a:spcPts val="0"/>
              </a:spcAft>
              <a:buClr>
                <a:srgbClr val="000000"/>
              </a:buClr>
              <a:buSzPts val="2400"/>
              <a:buFont typeface="Arial"/>
              <a:buAutoNum type="arabicPeriod"/>
            </a:pPr>
            <a:r>
              <a:rPr b="1" lang="en-US" sz="2400"/>
              <a:t>Questions for the discussion</a:t>
            </a:r>
            <a:endParaRPr b="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65" name="Shape 365"/>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Shape 366"/>
          <p:cNvSpPr txBox="1"/>
          <p:nvPr/>
        </p:nvSpPr>
        <p:spPr>
          <a:xfrm>
            <a:off x="469275" y="1932875"/>
            <a:ext cx="10347300" cy="140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400"/>
              <a:t>Q:	If you have worked in a organization before,  Do you believe in the mission Statement of the organization ? Do you feel your work is contributing to the advancement of the mission?</a:t>
            </a:r>
            <a:endParaRPr b="1" sz="2400"/>
          </a:p>
          <a:p>
            <a:pPr indent="0" lvl="0" marL="0" rtl="0" algn="just">
              <a:spcBef>
                <a:spcPts val="0"/>
              </a:spcBef>
              <a:spcAft>
                <a:spcPts val="0"/>
              </a:spcAft>
              <a:buNone/>
            </a:pPr>
            <a:r>
              <a:t/>
            </a:r>
            <a:endParaRPr b="1" sz="2400"/>
          </a:p>
          <a:p>
            <a:pPr indent="0" lvl="0" marL="0" rtl="0" algn="just">
              <a:spcBef>
                <a:spcPts val="0"/>
              </a:spcBef>
              <a:spcAft>
                <a:spcPts val="0"/>
              </a:spcAft>
              <a:buNone/>
            </a:pPr>
            <a:r>
              <a:t/>
            </a:r>
            <a:endParaRPr b="1" sz="2400"/>
          </a:p>
        </p:txBody>
      </p:sp>
      <p:sp>
        <p:nvSpPr>
          <p:cNvPr id="367" name="Shape 367"/>
          <p:cNvSpPr txBox="1"/>
          <p:nvPr/>
        </p:nvSpPr>
        <p:spPr>
          <a:xfrm>
            <a:off x="715525" y="436775"/>
            <a:ext cx="9655200" cy="9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t>Questions?</a:t>
            </a:r>
            <a:endParaRPr b="1"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74" name="Shape 374"/>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Shape 375"/>
          <p:cNvSpPr txBox="1"/>
          <p:nvPr/>
        </p:nvSpPr>
        <p:spPr>
          <a:xfrm>
            <a:off x="469275" y="1932875"/>
            <a:ext cx="10347300" cy="198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400"/>
              <a:t>Q:	What	is your perception and opinion of the brand of the organization you have worked for? The organization’s visibility? Are you familiar with all	 of the programs run by the organization for Assessment?</a:t>
            </a:r>
            <a:endParaRPr b="1" sz="2400"/>
          </a:p>
        </p:txBody>
      </p:sp>
      <p:sp>
        <p:nvSpPr>
          <p:cNvPr id="376" name="Shape 376"/>
          <p:cNvSpPr txBox="1"/>
          <p:nvPr/>
        </p:nvSpPr>
        <p:spPr>
          <a:xfrm>
            <a:off x="715525" y="436775"/>
            <a:ext cx="9655200" cy="9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t>Questions?</a:t>
            </a:r>
            <a:endParaRPr b="1"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83" name="Shape 383"/>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Shape 384"/>
          <p:cNvSpPr txBox="1"/>
          <p:nvPr/>
        </p:nvSpPr>
        <p:spPr>
          <a:xfrm>
            <a:off x="469275" y="1932875"/>
            <a:ext cx="11276700" cy="198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2400"/>
              <a:t>Q:	Are you aware of your organization’s competitors and collaborators? What	are their agendas and priorities? How well do you	perform relative to your competitors? What do your competitors	think	of the quality and quantity of your services?</a:t>
            </a:r>
            <a:endParaRPr b="1" sz="2400"/>
          </a:p>
        </p:txBody>
      </p:sp>
      <p:sp>
        <p:nvSpPr>
          <p:cNvPr id="385" name="Shape 385"/>
          <p:cNvSpPr txBox="1"/>
          <p:nvPr/>
        </p:nvSpPr>
        <p:spPr>
          <a:xfrm>
            <a:off x="715525" y="436775"/>
            <a:ext cx="9655200" cy="9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t>Questions?</a:t>
            </a:r>
            <a:endParaRPr b="1"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392" name="Shape 392"/>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Shape 393"/>
          <p:cNvSpPr/>
          <p:nvPr/>
        </p:nvSpPr>
        <p:spPr>
          <a:xfrm>
            <a:off x="557213" y="514350"/>
            <a:ext cx="9786938"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References:</a:t>
            </a:r>
            <a:endParaRPr b="1" i="0" sz="3600" u="none" cap="none" strike="noStrike">
              <a:solidFill>
                <a:srgbClr val="000000"/>
              </a:solidFill>
              <a:latin typeface="Arial"/>
              <a:ea typeface="Arial"/>
              <a:cs typeface="Arial"/>
              <a:sym typeface="Arial"/>
            </a:endParaRPr>
          </a:p>
        </p:txBody>
      </p:sp>
      <p:sp>
        <p:nvSpPr>
          <p:cNvPr id="394" name="Shape 394"/>
          <p:cNvSpPr/>
          <p:nvPr/>
        </p:nvSpPr>
        <p:spPr>
          <a:xfrm>
            <a:off x="672450" y="1475200"/>
            <a:ext cx="9786900" cy="434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50000"/>
              </a:lnSpc>
              <a:spcBef>
                <a:spcPts val="0"/>
              </a:spcBef>
              <a:spcAft>
                <a:spcPts val="0"/>
              </a:spcAft>
              <a:buSzPts val="1400"/>
              <a:buChar char="●"/>
            </a:pPr>
            <a:r>
              <a:rPr b="1" lang="en-US" u="sng">
                <a:solidFill>
                  <a:schemeClr val="hlink"/>
                </a:solidFill>
                <a:hlinkClick r:id="rId3"/>
              </a:rPr>
              <a:t>https://static1.squarespace.com/static/57ac6add15d5db281ea867f5/t/57d80b90ebbd1a24f28a15d4/1473776529105/Internal+and+External+Assessment.pdf</a:t>
            </a:r>
            <a:endParaRPr b="1"/>
          </a:p>
          <a:p>
            <a:pPr indent="-317500" lvl="0" marL="457200" marR="0" rtl="0" algn="l">
              <a:lnSpc>
                <a:spcPct val="150000"/>
              </a:lnSpc>
              <a:spcBef>
                <a:spcPts val="0"/>
              </a:spcBef>
              <a:spcAft>
                <a:spcPts val="0"/>
              </a:spcAft>
              <a:buSzPts val="1400"/>
              <a:buChar char="●"/>
            </a:pPr>
            <a:r>
              <a:rPr b="1" lang="en-US" u="sng">
                <a:solidFill>
                  <a:schemeClr val="hlink"/>
                </a:solidFill>
                <a:hlinkClick r:id="rId4"/>
              </a:rPr>
              <a:t>https://www.shell-livewire.org/business-library/675/swot-analysis-strengths-weaknesses-opportunities-and-threats</a:t>
            </a:r>
            <a:endParaRPr b="1"/>
          </a:p>
          <a:p>
            <a:pPr indent="-317500" lvl="0" marL="457200" marR="0" rtl="0" algn="l">
              <a:lnSpc>
                <a:spcPct val="150000"/>
              </a:lnSpc>
              <a:spcBef>
                <a:spcPts val="0"/>
              </a:spcBef>
              <a:spcAft>
                <a:spcPts val="0"/>
              </a:spcAft>
              <a:buSzPts val="1400"/>
              <a:buChar char="●"/>
            </a:pPr>
            <a:r>
              <a:rPr b="1" lang="en-US" u="sng">
                <a:solidFill>
                  <a:schemeClr val="hlink"/>
                </a:solidFill>
                <a:hlinkClick r:id="rId5"/>
              </a:rPr>
              <a:t>https://books.google.com/books?id=-xIWlA_UHnAC&amp;pg=PA43&amp;lpg=PA43&amp;dq=Scanning:+It+includes+general+surveillance+of+all+environment&amp;source=bl&amp;ots=AsEa4Luli5&amp;sig=8fHB-_YDFv_LyBcHTho43zh6ni8&amp;hl=en&amp;sa=X&amp;ved=0ahUKEwjYgs3p7tbZAhXPxVkKHdx4C7wQ6AEILDAA</a:t>
            </a:r>
            <a:endParaRPr b="1"/>
          </a:p>
          <a:p>
            <a:pPr indent="-317500" lvl="0" marL="457200" marR="0" rtl="0" algn="l">
              <a:lnSpc>
                <a:spcPct val="150000"/>
              </a:lnSpc>
              <a:spcBef>
                <a:spcPts val="0"/>
              </a:spcBef>
              <a:spcAft>
                <a:spcPts val="0"/>
              </a:spcAft>
              <a:buSzPts val="1400"/>
              <a:buChar char="●"/>
            </a:pPr>
            <a:r>
              <a:rPr b="1" lang="en-US" u="sng">
                <a:solidFill>
                  <a:schemeClr val="hlink"/>
                </a:solidFill>
                <a:hlinkClick r:id="rId6"/>
              </a:rPr>
              <a:t>http://smallbusiness.chron.com/internal-analysis-important-80513.html</a:t>
            </a:r>
            <a:endParaRPr b="1"/>
          </a:p>
          <a:p>
            <a:pPr indent="-317500" lvl="0" marL="457200" marR="0" rtl="0" algn="l">
              <a:lnSpc>
                <a:spcPct val="150000"/>
              </a:lnSpc>
              <a:spcBef>
                <a:spcPts val="0"/>
              </a:spcBef>
              <a:spcAft>
                <a:spcPts val="0"/>
              </a:spcAft>
              <a:buSzPts val="1400"/>
              <a:buChar char="●"/>
            </a:pPr>
            <a:r>
              <a:rPr b="1" lang="en-US" u="sng">
                <a:solidFill>
                  <a:schemeClr val="hlink"/>
                </a:solidFill>
                <a:hlinkClick r:id="rId7"/>
              </a:rPr>
              <a:t>https://www.mindtools.com/pages/article/newSTR_91.htm</a:t>
            </a:r>
            <a:endParaRPr b="1"/>
          </a:p>
          <a:p>
            <a:pPr indent="-317500" lvl="0" marL="457200" marR="0" rtl="0" algn="l">
              <a:lnSpc>
                <a:spcPct val="150000"/>
              </a:lnSpc>
              <a:spcBef>
                <a:spcPts val="0"/>
              </a:spcBef>
              <a:spcAft>
                <a:spcPts val="0"/>
              </a:spcAft>
              <a:buSzPts val="1400"/>
              <a:buChar char="●"/>
            </a:pPr>
            <a:r>
              <a:rPr lang="en-US" u="sng">
                <a:solidFill>
                  <a:schemeClr val="hlink"/>
                </a:solidFill>
                <a:highlight>
                  <a:srgbClr val="FFFFFF"/>
                </a:highlight>
                <a:hlinkClick r:id="rId8"/>
              </a:rPr>
              <a:t>https://www.forbes.com/sites/chrismyers/2018/01/01/the-three-biggest-leadership-mistakes-i-made-in-2017-and-how-ill-fix-them-in-2018/#3834e95c3609</a:t>
            </a:r>
            <a:endParaRPr>
              <a:solidFill>
                <a:schemeClr val="dk1"/>
              </a:solidFill>
              <a:highlight>
                <a:srgbClr val="FFFFFF"/>
              </a:highlight>
            </a:endParaRPr>
          </a:p>
          <a:p>
            <a:pPr indent="0" lvl="0" marL="0" marR="0" rtl="0" algn="l">
              <a:lnSpc>
                <a:spcPct val="150000"/>
              </a:lnSpc>
              <a:spcBef>
                <a:spcPts val="0"/>
              </a:spcBef>
              <a:spcAft>
                <a:spcPts val="0"/>
              </a:spcAft>
              <a:buNone/>
            </a:pPr>
            <a:r>
              <a:t/>
            </a:r>
            <a:endParaRPr b="1"/>
          </a:p>
          <a:p>
            <a:pPr indent="0" lvl="0" marL="0" marR="0" rtl="0" algn="l">
              <a:lnSpc>
                <a:spcPct val="150000"/>
              </a:lnSpc>
              <a:spcBef>
                <a:spcPts val="0"/>
              </a:spcBef>
              <a:spcAft>
                <a:spcPts val="0"/>
              </a:spcAft>
              <a:buNone/>
            </a:pPr>
            <a:r>
              <a:t/>
            </a:r>
            <a:endParaRPr b="1"/>
          </a:p>
          <a:p>
            <a:pPr indent="0" lvl="0" marL="0" marR="0" rtl="0" algn="l">
              <a:lnSpc>
                <a:spcPct val="150000"/>
              </a:lnSpc>
              <a:spcBef>
                <a:spcPts val="0"/>
              </a:spcBef>
              <a:spcAft>
                <a:spcPts val="0"/>
              </a:spcAft>
              <a:buNone/>
            </a:pPr>
            <a:r>
              <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275"/>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400" name="Shape 400"/>
          <p:cNvSpPr txBox="1"/>
          <p:nvPr>
            <p:ph type="title"/>
          </p:nvPr>
        </p:nvSpPr>
        <p:spPr>
          <a:xfrm>
            <a:off x="1049050" y="2301554"/>
            <a:ext cx="9735300" cy="225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000"/>
              <a:buFont typeface="Arial"/>
              <a:buNone/>
            </a:pPr>
            <a:r>
              <a:rPr b="1" i="0" lang="en-US" sz="7200" u="none" cap="none" strike="noStrike">
                <a:solidFill>
                  <a:schemeClr val="dk1"/>
                </a:solidFill>
                <a:latin typeface="Arial"/>
                <a:ea typeface="Arial"/>
                <a:cs typeface="Arial"/>
                <a:sym typeface="Arial"/>
              </a:rPr>
              <a:t>Thank You!</a:t>
            </a:r>
            <a:endParaRPr b="1" i="0" sz="3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idx="12" type="sldNum"/>
          </p:nvPr>
        </p:nvSpPr>
        <p:spPr>
          <a:xfrm>
            <a:off x="11353683" y="6449009"/>
            <a:ext cx="635434" cy="365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300"/>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14" name="Shape 214"/>
          <p:cNvSpPr txBox="1"/>
          <p:nvPr>
            <p:ph type="title"/>
          </p:nvPr>
        </p:nvSpPr>
        <p:spPr>
          <a:xfrm>
            <a:off x="244936" y="84067"/>
            <a:ext cx="10717208" cy="12256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3600"/>
              <a:t>Internal and External Assessments</a:t>
            </a:r>
            <a:endParaRPr sz="3600"/>
          </a:p>
          <a:p>
            <a:pPr indent="0" lvl="0" marL="0" rtl="0">
              <a:spcBef>
                <a:spcPts val="0"/>
              </a:spcBef>
              <a:spcAft>
                <a:spcPts val="0"/>
              </a:spcAft>
              <a:buClr>
                <a:schemeClr val="dk1"/>
              </a:buClr>
              <a:buSzPts val="1100"/>
              <a:buFont typeface="Arial"/>
              <a:buNone/>
            </a:pPr>
            <a:r>
              <a:t/>
            </a:r>
            <a:endParaRPr b="1" i="0" sz="3600" u="none" cap="none" strike="noStrike">
              <a:solidFill>
                <a:schemeClr val="dk1"/>
              </a:solidFill>
              <a:latin typeface="Arial"/>
              <a:ea typeface="Arial"/>
              <a:cs typeface="Arial"/>
              <a:sym typeface="Arial"/>
            </a:endParaRPr>
          </a:p>
        </p:txBody>
      </p:sp>
      <p:sp>
        <p:nvSpPr>
          <p:cNvPr id="215" name="Shape 215"/>
          <p:cNvSpPr txBox="1"/>
          <p:nvPr>
            <p:ph idx="1" type="body"/>
          </p:nvPr>
        </p:nvSpPr>
        <p:spPr>
          <a:xfrm>
            <a:off x="244933" y="1270368"/>
            <a:ext cx="11371038" cy="496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The Internal Assessment is an inventory of the strengths and weaknesses of the organization’s operations. </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It includes a survey of human and physical resources, an analysis of the satisfaction of clients and stakeholders, and an assessment of the effectiveness of the Board and of the staff. </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The result of an internal assessment reveals the strengths and weaknesses that confront the organization. </a:t>
            </a:r>
            <a:endParaRPr sz="1900">
              <a:solidFill>
                <a:srgbClr val="000000"/>
              </a:solidFill>
            </a:endParaRPr>
          </a:p>
          <a:p>
            <a:pPr indent="0" lvl="0" marL="0" marR="0" rtl="0">
              <a:lnSpc>
                <a:spcPct val="100000"/>
              </a:lnSpc>
              <a:spcBef>
                <a:spcPts val="0"/>
              </a:spcBef>
              <a:spcAft>
                <a:spcPts val="0"/>
              </a:spcAft>
              <a:buNone/>
            </a:pPr>
            <a:r>
              <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The External Assessment, or External Environmental Scan, is an inventory of the political, economic, social, and technological forces that influence the mission and goals of an organization, and how it functions.</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It involves analysis of the current environment and the trends that may affect it. </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It also includes an analysis of competitive and collaborative forces and agents. </a:t>
            </a:r>
            <a:endParaRPr sz="1900">
              <a:solidFill>
                <a:srgbClr val="000000"/>
              </a:solidFill>
            </a:endParaRPr>
          </a:p>
          <a:p>
            <a:pPr indent="-336550" lvl="0" marL="457200" marR="0" rtl="0">
              <a:lnSpc>
                <a:spcPct val="100000"/>
              </a:lnSpc>
              <a:spcBef>
                <a:spcPts val="0"/>
              </a:spcBef>
              <a:spcAft>
                <a:spcPts val="0"/>
              </a:spcAft>
              <a:buClr>
                <a:srgbClr val="000000"/>
              </a:buClr>
              <a:buSzPts val="1900"/>
              <a:buChar char="•"/>
            </a:pPr>
            <a:r>
              <a:rPr lang="en-US" sz="1900">
                <a:solidFill>
                  <a:srgbClr val="000000"/>
                </a:solidFill>
              </a:rPr>
              <a:t>The result of an external assessment reveals the opportunities and threats that confront the organization.</a:t>
            </a:r>
            <a:endParaRPr sz="1900">
              <a:solidFill>
                <a:srgbClr val="000000"/>
              </a:solidFill>
            </a:endParaRPr>
          </a:p>
        </p:txBody>
      </p:sp>
      <p:sp>
        <p:nvSpPr>
          <p:cNvPr id="216" name="Shape 216"/>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17" name="Shape 217"/>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Priyanka Bhandari</a:t>
            </a:r>
            <a:endParaRPr b="0" i="0" sz="1500" u="none" cap="none" strike="noStrike">
              <a:solidFill>
                <a:srgbClr val="000000"/>
              </a:solidFill>
              <a:latin typeface="Arial"/>
              <a:ea typeface="Arial"/>
              <a:cs typeface="Arial"/>
              <a:sym typeface="Arial"/>
            </a:endParaRPr>
          </a:p>
        </p:txBody>
      </p:sp>
      <p:sp>
        <p:nvSpPr>
          <p:cNvPr id="218" name="Shape 218"/>
          <p:cNvSpPr txBox="1"/>
          <p:nvPr>
            <p:ph idx="2" type="body"/>
          </p:nvPr>
        </p:nvSpPr>
        <p:spPr>
          <a:xfrm>
            <a:off x="302606" y="1006103"/>
            <a:ext cx="9764656" cy="408000"/>
          </a:xfrm>
          <a:prstGeom prst="rect">
            <a:avLst/>
          </a:prstGeom>
        </p:spPr>
        <p:txBody>
          <a:bodyPr anchorCtr="0" anchor="t" bIns="121875" lIns="121875" spcFirstLastPara="1" rIns="121875" wrap="square" tIns="121875">
            <a:noAutofit/>
          </a:bodyPr>
          <a:lstStyle/>
          <a:p>
            <a:pPr indent="0" lvl="0" marL="0" rtl="0">
              <a:spcBef>
                <a:spcPts val="0"/>
              </a:spcBef>
              <a:spcAft>
                <a:spcPts val="0"/>
              </a:spcAft>
              <a:buNone/>
            </a:pPr>
            <a:r>
              <a:rPr b="1" lang="en-US" sz="1900"/>
              <a:t>Introduction</a:t>
            </a:r>
            <a:endParaRPr b="1"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300"/>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24" name="Shape 224"/>
          <p:cNvSpPr txBox="1"/>
          <p:nvPr>
            <p:ph type="title"/>
          </p:nvPr>
        </p:nvSpPr>
        <p:spPr>
          <a:xfrm>
            <a:off x="66916" y="111949"/>
            <a:ext cx="9735464" cy="12896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3600"/>
              <a:t>Internal and External Assessments</a:t>
            </a:r>
            <a:endParaRPr sz="3600"/>
          </a:p>
          <a:p>
            <a:pPr indent="0" lvl="0" marL="0" rtl="0">
              <a:spcBef>
                <a:spcPts val="0"/>
              </a:spcBef>
              <a:spcAft>
                <a:spcPts val="0"/>
              </a:spcAft>
              <a:buClr>
                <a:schemeClr val="dk1"/>
              </a:buClr>
              <a:buSzPts val="1100"/>
              <a:buFont typeface="Arial"/>
              <a:buNone/>
            </a:pPr>
            <a:r>
              <a:t/>
            </a:r>
            <a:endParaRPr b="1" i="0" sz="3600" u="none" cap="none" strike="noStrike">
              <a:solidFill>
                <a:schemeClr val="dk1"/>
              </a:solidFill>
              <a:latin typeface="Arial"/>
              <a:ea typeface="Arial"/>
              <a:cs typeface="Arial"/>
              <a:sym typeface="Arial"/>
            </a:endParaRPr>
          </a:p>
        </p:txBody>
      </p:sp>
      <p:sp>
        <p:nvSpPr>
          <p:cNvPr id="225" name="Shape 225"/>
          <p:cNvSpPr txBox="1"/>
          <p:nvPr>
            <p:ph idx="1" type="body"/>
          </p:nvPr>
        </p:nvSpPr>
        <p:spPr>
          <a:xfrm>
            <a:off x="244933" y="1318301"/>
            <a:ext cx="11371038" cy="496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sz="1900">
              <a:solidFill>
                <a:srgbClr val="000000"/>
              </a:solidFill>
            </a:endParaRPr>
          </a:p>
          <a:p>
            <a:pPr indent="0" lvl="0" marL="0" marR="0" rtl="0">
              <a:lnSpc>
                <a:spcPct val="100000"/>
              </a:lnSpc>
              <a:spcBef>
                <a:spcPts val="0"/>
              </a:spcBef>
              <a:spcAft>
                <a:spcPts val="0"/>
              </a:spcAft>
              <a:buNone/>
            </a:pPr>
            <a:r>
              <a:rPr lang="en-US" sz="1900">
                <a:solidFill>
                  <a:srgbClr val="000000"/>
                </a:solidFill>
              </a:rPr>
              <a:t>Need for External assessment:</a:t>
            </a:r>
            <a:endParaRPr sz="1900">
              <a:solidFill>
                <a:srgbClr val="000000"/>
              </a:solidFill>
            </a:endParaRPr>
          </a:p>
          <a:p>
            <a:pPr indent="0" lvl="0" marL="0" marR="0" rtl="0">
              <a:lnSpc>
                <a:spcPct val="100000"/>
              </a:lnSpc>
              <a:spcBef>
                <a:spcPts val="0"/>
              </a:spcBef>
              <a:spcAft>
                <a:spcPts val="0"/>
              </a:spcAft>
              <a:buNone/>
            </a:pPr>
            <a:r>
              <a:t/>
            </a:r>
            <a:endParaRPr b="1" sz="1900">
              <a:solidFill>
                <a:srgbClr val="000000"/>
              </a:solidFill>
            </a:endParaRPr>
          </a:p>
          <a:p>
            <a:pPr indent="0" lvl="0" marL="0" marR="0" rtl="0">
              <a:lnSpc>
                <a:spcPct val="100000"/>
              </a:lnSpc>
              <a:spcBef>
                <a:spcPts val="0"/>
              </a:spcBef>
              <a:spcAft>
                <a:spcPts val="0"/>
              </a:spcAft>
              <a:buNone/>
            </a:pPr>
            <a:r>
              <a:rPr b="1" lang="en-US" sz="1900">
                <a:solidFill>
                  <a:srgbClr val="000000"/>
                </a:solidFill>
              </a:rPr>
              <a:t>1.</a:t>
            </a:r>
            <a:r>
              <a:rPr b="1" lang="en-US" sz="1900">
                <a:highlight>
                  <a:srgbClr val="FFFFFF"/>
                </a:highlight>
              </a:rPr>
              <a:t>Identification of strength, weakness ,opportunities and threats.</a:t>
            </a:r>
            <a:endParaRPr b="1" sz="1900">
              <a:highlight>
                <a:srgbClr val="FFFFFF"/>
              </a:highlight>
            </a:endParaRPr>
          </a:p>
          <a:p>
            <a:pPr indent="0" lvl="0" marL="0" marR="0" rtl="0">
              <a:lnSpc>
                <a:spcPct val="100000"/>
              </a:lnSpc>
              <a:spcBef>
                <a:spcPts val="0"/>
              </a:spcBef>
              <a:spcAft>
                <a:spcPts val="0"/>
              </a:spcAft>
              <a:buNone/>
            </a:pPr>
            <a:r>
              <a:rPr b="1" lang="en-US" sz="1900">
                <a:highlight>
                  <a:srgbClr val="FFFFFF"/>
                </a:highlight>
              </a:rPr>
              <a:t>2.Optimum use of resources.</a:t>
            </a:r>
            <a:endParaRPr b="1" sz="1900">
              <a:highlight>
                <a:srgbClr val="FFFFFF"/>
              </a:highlight>
            </a:endParaRPr>
          </a:p>
          <a:p>
            <a:pPr indent="0" lvl="0" marL="0" marR="0" rtl="0">
              <a:lnSpc>
                <a:spcPct val="100000"/>
              </a:lnSpc>
              <a:spcBef>
                <a:spcPts val="0"/>
              </a:spcBef>
              <a:spcAft>
                <a:spcPts val="0"/>
              </a:spcAft>
              <a:buNone/>
            </a:pPr>
            <a:r>
              <a:rPr b="1" lang="en-US" sz="1900">
                <a:highlight>
                  <a:srgbClr val="FFFFFF"/>
                </a:highlight>
              </a:rPr>
              <a:t>3.Survival and growth.</a:t>
            </a:r>
            <a:endParaRPr b="1" sz="1900">
              <a:highlight>
                <a:srgbClr val="FFFFFF"/>
              </a:highlight>
            </a:endParaRPr>
          </a:p>
          <a:p>
            <a:pPr indent="0" lvl="0" marL="0" marR="0" rtl="0">
              <a:lnSpc>
                <a:spcPct val="100000"/>
              </a:lnSpc>
              <a:spcBef>
                <a:spcPts val="0"/>
              </a:spcBef>
              <a:spcAft>
                <a:spcPts val="0"/>
              </a:spcAft>
              <a:buNone/>
            </a:pPr>
            <a:r>
              <a:rPr b="1" lang="en-US" sz="1900">
                <a:highlight>
                  <a:srgbClr val="FFFFFF"/>
                </a:highlight>
              </a:rPr>
              <a:t>4.To plan long-term business strategy.</a:t>
            </a:r>
            <a:endParaRPr b="1" sz="1900">
              <a:highlight>
                <a:srgbClr val="FFFFFF"/>
              </a:highlight>
            </a:endParaRPr>
          </a:p>
          <a:p>
            <a:pPr indent="0" lvl="0" marL="0" marR="0" rtl="0">
              <a:lnSpc>
                <a:spcPct val="100000"/>
              </a:lnSpc>
              <a:spcBef>
                <a:spcPts val="0"/>
              </a:spcBef>
              <a:spcAft>
                <a:spcPts val="0"/>
              </a:spcAft>
              <a:buNone/>
            </a:pPr>
            <a:r>
              <a:t/>
            </a:r>
            <a:endParaRPr b="1" sz="1900">
              <a:highlight>
                <a:srgbClr val="FFFFFF"/>
              </a:highlight>
            </a:endParaRPr>
          </a:p>
          <a:p>
            <a:pPr indent="0" lvl="0" marL="0" marR="0" rtl="0">
              <a:lnSpc>
                <a:spcPct val="100000"/>
              </a:lnSpc>
              <a:spcBef>
                <a:spcPts val="0"/>
              </a:spcBef>
              <a:spcAft>
                <a:spcPts val="0"/>
              </a:spcAft>
              <a:buNone/>
            </a:pPr>
            <a:r>
              <a:rPr lang="en-US" sz="1900">
                <a:solidFill>
                  <a:srgbClr val="000000"/>
                </a:solidFill>
              </a:rPr>
              <a:t>Need for Internal Assessment:</a:t>
            </a:r>
            <a:endParaRPr sz="1900">
              <a:solidFill>
                <a:srgbClr val="000000"/>
              </a:solidFill>
            </a:endParaRPr>
          </a:p>
          <a:p>
            <a:pPr indent="0" lvl="0" marL="0" marR="0" rtl="0">
              <a:lnSpc>
                <a:spcPct val="100000"/>
              </a:lnSpc>
              <a:spcBef>
                <a:spcPts val="0"/>
              </a:spcBef>
              <a:spcAft>
                <a:spcPts val="0"/>
              </a:spcAft>
              <a:buNone/>
            </a:pPr>
            <a:r>
              <a:t/>
            </a:r>
            <a:endParaRPr sz="1900">
              <a:solidFill>
                <a:srgbClr val="000000"/>
              </a:solidFill>
            </a:endParaRPr>
          </a:p>
          <a:p>
            <a:pPr indent="0" lvl="0" marL="0" marR="0" rtl="0">
              <a:lnSpc>
                <a:spcPct val="100000"/>
              </a:lnSpc>
              <a:spcBef>
                <a:spcPts val="0"/>
              </a:spcBef>
              <a:spcAft>
                <a:spcPts val="0"/>
              </a:spcAft>
              <a:buNone/>
            </a:pPr>
            <a:r>
              <a:rPr b="1" lang="en-US" sz="1900">
                <a:solidFill>
                  <a:srgbClr val="000000"/>
                </a:solidFill>
              </a:rPr>
              <a:t>1.To determine strength and competency.</a:t>
            </a:r>
            <a:endParaRPr b="1" sz="1900">
              <a:solidFill>
                <a:srgbClr val="000000"/>
              </a:solidFill>
            </a:endParaRPr>
          </a:p>
          <a:p>
            <a:pPr indent="0" lvl="0" marL="0" marR="0" rtl="0">
              <a:lnSpc>
                <a:spcPct val="100000"/>
              </a:lnSpc>
              <a:spcBef>
                <a:spcPts val="0"/>
              </a:spcBef>
              <a:spcAft>
                <a:spcPts val="0"/>
              </a:spcAft>
              <a:buNone/>
            </a:pPr>
            <a:r>
              <a:rPr b="1" lang="en-US" sz="1900">
                <a:solidFill>
                  <a:srgbClr val="000000"/>
                </a:solidFill>
              </a:rPr>
              <a:t>2.To evaluate competitive viability</a:t>
            </a:r>
            <a:endParaRPr b="1" sz="1900">
              <a:solidFill>
                <a:srgbClr val="000000"/>
              </a:solidFill>
            </a:endParaRPr>
          </a:p>
          <a:p>
            <a:pPr indent="0" lvl="0" marL="0" marR="0" rtl="0">
              <a:lnSpc>
                <a:spcPct val="100000"/>
              </a:lnSpc>
              <a:spcBef>
                <a:spcPts val="0"/>
              </a:spcBef>
              <a:spcAft>
                <a:spcPts val="0"/>
              </a:spcAft>
              <a:buNone/>
            </a:pPr>
            <a:r>
              <a:rPr b="1" lang="en-US" sz="1900">
                <a:solidFill>
                  <a:srgbClr val="000000"/>
                </a:solidFill>
              </a:rPr>
              <a:t>3.To assess cost position and opportunity</a:t>
            </a:r>
            <a:endParaRPr b="1" sz="1900">
              <a:solidFill>
                <a:srgbClr val="000000"/>
              </a:solidFill>
            </a:endParaRPr>
          </a:p>
          <a:p>
            <a:pPr indent="0" lvl="0" marL="0" marR="0" rtl="0">
              <a:lnSpc>
                <a:spcPct val="100000"/>
              </a:lnSpc>
              <a:spcBef>
                <a:spcPts val="0"/>
              </a:spcBef>
              <a:spcAft>
                <a:spcPts val="0"/>
              </a:spcAft>
              <a:buNone/>
            </a:pPr>
            <a:r>
              <a:t/>
            </a:r>
            <a:endParaRPr sz="1900">
              <a:solidFill>
                <a:srgbClr val="000000"/>
              </a:solidFill>
            </a:endParaRPr>
          </a:p>
        </p:txBody>
      </p:sp>
      <p:sp>
        <p:nvSpPr>
          <p:cNvPr id="226" name="Shape 226"/>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227" name="Shape 227"/>
          <p:cNvPicPr preferRelativeResize="0"/>
          <p:nvPr/>
        </p:nvPicPr>
        <p:blipFill>
          <a:blip r:embed="rId3">
            <a:alphaModFix/>
          </a:blip>
          <a:stretch>
            <a:fillRect/>
          </a:stretch>
        </p:blipFill>
        <p:spPr>
          <a:xfrm>
            <a:off x="7191827" y="3159900"/>
            <a:ext cx="4424147" cy="2986899"/>
          </a:xfrm>
          <a:prstGeom prst="rect">
            <a:avLst/>
          </a:prstGeom>
          <a:noFill/>
          <a:ln>
            <a:noFill/>
          </a:ln>
        </p:spPr>
      </p:pic>
      <p:sp>
        <p:nvSpPr>
          <p:cNvPr id="228" name="Shape 228"/>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Priyanka Bhandari</a:t>
            </a:r>
            <a:endParaRPr b="0" i="0" sz="1500" u="none" cap="none" strike="noStrike">
              <a:solidFill>
                <a:srgbClr val="000000"/>
              </a:solidFill>
              <a:latin typeface="Arial"/>
              <a:ea typeface="Arial"/>
              <a:cs typeface="Arial"/>
              <a:sym typeface="Arial"/>
            </a:endParaRPr>
          </a:p>
        </p:txBody>
      </p:sp>
      <p:sp>
        <p:nvSpPr>
          <p:cNvPr id="229" name="Shape 229"/>
          <p:cNvSpPr txBox="1"/>
          <p:nvPr>
            <p:ph idx="2" type="body"/>
          </p:nvPr>
        </p:nvSpPr>
        <p:spPr>
          <a:xfrm>
            <a:off x="302606" y="1006103"/>
            <a:ext cx="9764700" cy="408000"/>
          </a:xfrm>
          <a:prstGeom prst="rect">
            <a:avLst/>
          </a:prstGeom>
        </p:spPr>
        <p:txBody>
          <a:bodyPr anchorCtr="0" anchor="t" bIns="121875" lIns="121875" spcFirstLastPara="1" rIns="121875" wrap="square" tIns="121875">
            <a:noAutofit/>
          </a:bodyPr>
          <a:lstStyle/>
          <a:p>
            <a:pPr indent="0" lvl="0" marL="0" rtl="0">
              <a:spcBef>
                <a:spcPts val="0"/>
              </a:spcBef>
              <a:spcAft>
                <a:spcPts val="0"/>
              </a:spcAft>
              <a:buNone/>
            </a:pPr>
            <a:r>
              <a:rPr b="1" lang="en-US"/>
              <a:t>Purpose</a:t>
            </a:r>
            <a:endParaRPr b="1"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idx="12" type="sldNum"/>
          </p:nvPr>
        </p:nvSpPr>
        <p:spPr>
          <a:xfrm>
            <a:off x="11353683" y="6449009"/>
            <a:ext cx="6354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300"/>
              <a:buFont typeface="Arial"/>
              <a:buNone/>
            </a:pPr>
            <a:fld id="{00000000-1234-1234-1234-123412341234}" type="slidenum">
              <a:rPr b="0" i="0" lang="en-US" sz="1100" u="none" cap="none" strike="noStrike">
                <a:solidFill>
                  <a:srgbClr val="888888"/>
                </a:solidFill>
                <a:latin typeface="Arial"/>
                <a:ea typeface="Arial"/>
                <a:cs typeface="Arial"/>
                <a:sym typeface="Arial"/>
              </a:rPr>
              <a:t>‹#›</a:t>
            </a:fld>
            <a:endParaRPr b="0" i="0" sz="1100" u="none" cap="none" strike="noStrike">
              <a:solidFill>
                <a:srgbClr val="888888"/>
              </a:solidFill>
              <a:latin typeface="Arial"/>
              <a:ea typeface="Arial"/>
              <a:cs typeface="Arial"/>
              <a:sym typeface="Arial"/>
            </a:endParaRPr>
          </a:p>
        </p:txBody>
      </p:sp>
      <p:sp>
        <p:nvSpPr>
          <p:cNvPr id="235" name="Shape 235"/>
          <p:cNvSpPr txBox="1"/>
          <p:nvPr>
            <p:ph type="title"/>
          </p:nvPr>
        </p:nvSpPr>
        <p:spPr>
          <a:xfrm>
            <a:off x="66930" y="111979"/>
            <a:ext cx="9735300" cy="535800"/>
          </a:xfrm>
          <a:prstGeom prst="rect">
            <a:avLst/>
          </a:prstGeom>
          <a:noFill/>
          <a:ln>
            <a:noFill/>
          </a:ln>
        </p:spPr>
        <p:txBody>
          <a:bodyPr anchorCtr="0" anchor="t"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sz="3200"/>
              <a:t>External Environmental Analysis</a:t>
            </a:r>
            <a:r>
              <a:rPr lang="en-US" sz="3200"/>
              <a:t> </a:t>
            </a:r>
            <a:endParaRPr b="1" i="0" sz="3200" u="none" cap="none" strike="noStrike">
              <a:solidFill>
                <a:schemeClr val="dk1"/>
              </a:solidFill>
              <a:latin typeface="Arial"/>
              <a:ea typeface="Arial"/>
              <a:cs typeface="Arial"/>
              <a:sym typeface="Arial"/>
            </a:endParaRPr>
          </a:p>
        </p:txBody>
      </p:sp>
      <p:sp>
        <p:nvSpPr>
          <p:cNvPr id="236" name="Shape 236"/>
          <p:cNvSpPr txBox="1"/>
          <p:nvPr>
            <p:ph idx="1" type="body"/>
          </p:nvPr>
        </p:nvSpPr>
        <p:spPr>
          <a:xfrm>
            <a:off x="244936" y="876717"/>
            <a:ext cx="11371038" cy="5356400"/>
          </a:xfrm>
          <a:prstGeom prst="rect">
            <a:avLst/>
          </a:prstGeom>
          <a:noFill/>
          <a:ln>
            <a:noFill/>
          </a:ln>
        </p:spPr>
        <p:txBody>
          <a:bodyPr anchorCtr="0" anchor="t" bIns="45700" lIns="91425" spcFirstLastPara="1" rIns="91425" wrap="square" tIns="45700">
            <a:noAutofit/>
          </a:bodyPr>
          <a:lstStyle/>
          <a:p>
            <a:pPr indent="0" lvl="0" marL="0" rtl="0">
              <a:lnSpc>
                <a:spcPct val="90000"/>
              </a:lnSpc>
              <a:spcBef>
                <a:spcPts val="1100"/>
              </a:spcBef>
              <a:spcAft>
                <a:spcPts val="0"/>
              </a:spcAft>
              <a:buNone/>
            </a:pPr>
            <a:r>
              <a:rPr lang="en-US" sz="1900"/>
              <a:t>The process consists of 4 sequential steps:</a:t>
            </a:r>
            <a:endParaRPr sz="1900"/>
          </a:p>
          <a:p>
            <a:pPr indent="0" lvl="0" marL="0" rtl="0">
              <a:lnSpc>
                <a:spcPct val="90000"/>
              </a:lnSpc>
              <a:spcBef>
                <a:spcPts val="1100"/>
              </a:spcBef>
              <a:spcAft>
                <a:spcPts val="0"/>
              </a:spcAft>
              <a:buNone/>
            </a:pPr>
            <a:r>
              <a:rPr b="1" lang="en-US" sz="1900"/>
              <a:t>Scanning</a:t>
            </a:r>
            <a:r>
              <a:rPr lang="en-US" sz="1900"/>
              <a:t>: It includes general surveillance of all environmental factors and their interactions in order to</a:t>
            </a:r>
            <a:endParaRPr sz="1900"/>
          </a:p>
          <a:p>
            <a:pPr indent="-336550" lvl="0" marL="457200" rtl="0">
              <a:lnSpc>
                <a:spcPct val="90000"/>
              </a:lnSpc>
              <a:spcBef>
                <a:spcPts val="1100"/>
              </a:spcBef>
              <a:spcAft>
                <a:spcPts val="0"/>
              </a:spcAft>
              <a:buClr>
                <a:srgbClr val="000000"/>
              </a:buClr>
              <a:buSzPts val="1900"/>
              <a:buChar char="•"/>
            </a:pPr>
            <a:r>
              <a:rPr lang="en-US" sz="1900"/>
              <a:t>Identify early signals of possible environmental changes</a:t>
            </a:r>
            <a:endParaRPr sz="1900"/>
          </a:p>
          <a:p>
            <a:pPr indent="-336550" lvl="0" marL="457200" rtl="0">
              <a:lnSpc>
                <a:spcPct val="90000"/>
              </a:lnSpc>
              <a:spcBef>
                <a:spcPts val="0"/>
              </a:spcBef>
              <a:spcAft>
                <a:spcPts val="0"/>
              </a:spcAft>
              <a:buClr>
                <a:srgbClr val="000000"/>
              </a:buClr>
              <a:buSzPts val="1900"/>
              <a:buChar char="•"/>
            </a:pPr>
            <a:r>
              <a:rPr lang="en-US" sz="1900"/>
              <a:t>Detect environmental change that is under way</a:t>
            </a:r>
            <a:endParaRPr sz="1900"/>
          </a:p>
          <a:p>
            <a:pPr indent="0" lvl="0" marL="0" rtl="0">
              <a:lnSpc>
                <a:spcPct val="90000"/>
              </a:lnSpc>
              <a:spcBef>
                <a:spcPts val="1100"/>
              </a:spcBef>
              <a:spcAft>
                <a:spcPts val="0"/>
              </a:spcAft>
              <a:buNone/>
            </a:pPr>
            <a:r>
              <a:rPr b="1" lang="en-US" sz="1900"/>
              <a:t>Monitoring</a:t>
            </a:r>
            <a:r>
              <a:rPr lang="en-US" sz="1900"/>
              <a:t>: It usually involves tracking the environmental trends, sequences of activities, or streams of activities.Generally 2 outcomes are presented:</a:t>
            </a:r>
            <a:endParaRPr sz="1900"/>
          </a:p>
          <a:p>
            <a:pPr indent="-336550" lvl="0" marL="457200" rtl="0">
              <a:lnSpc>
                <a:spcPct val="90000"/>
              </a:lnSpc>
              <a:spcBef>
                <a:spcPts val="1100"/>
              </a:spcBef>
              <a:spcAft>
                <a:spcPts val="0"/>
              </a:spcAft>
              <a:buClr>
                <a:srgbClr val="000000"/>
              </a:buClr>
              <a:buSzPts val="1900"/>
              <a:buChar char="•"/>
            </a:pPr>
            <a:r>
              <a:rPr lang="en-US" sz="1900"/>
              <a:t>A specific description of environmental trends  and patterns to be forecasted.</a:t>
            </a:r>
            <a:endParaRPr sz="1900"/>
          </a:p>
          <a:p>
            <a:pPr indent="-336550" lvl="0" marL="457200" rtl="0">
              <a:lnSpc>
                <a:spcPct val="90000"/>
              </a:lnSpc>
              <a:spcBef>
                <a:spcPts val="0"/>
              </a:spcBef>
              <a:spcAft>
                <a:spcPts val="0"/>
              </a:spcAft>
              <a:buClr>
                <a:srgbClr val="000000"/>
              </a:buClr>
              <a:buSzPts val="1900"/>
              <a:buChar char="•"/>
            </a:pPr>
            <a:r>
              <a:rPr lang="en-US" sz="1900"/>
              <a:t>Identification of trends for further monitoring and areas for further scanning.</a:t>
            </a:r>
            <a:endParaRPr sz="1900"/>
          </a:p>
          <a:p>
            <a:pPr indent="0" lvl="0" marL="0" rtl="0">
              <a:lnSpc>
                <a:spcPct val="90000"/>
              </a:lnSpc>
              <a:spcBef>
                <a:spcPts val="1100"/>
              </a:spcBef>
              <a:spcAft>
                <a:spcPts val="0"/>
              </a:spcAft>
              <a:buNone/>
            </a:pPr>
            <a:r>
              <a:rPr b="1" lang="en-US" sz="1900"/>
              <a:t>Forecasting</a:t>
            </a:r>
            <a:r>
              <a:rPr lang="en-US" sz="1900"/>
              <a:t>: It is concerned with developing plausible of direction, scope, and intensity of environmental change.It tried to layout the evolutionary path of anticipated change.</a:t>
            </a:r>
            <a:endParaRPr sz="1900"/>
          </a:p>
          <a:p>
            <a:pPr indent="0" lvl="0" marL="0" rtl="0">
              <a:lnSpc>
                <a:spcPct val="90000"/>
              </a:lnSpc>
              <a:spcBef>
                <a:spcPts val="1100"/>
              </a:spcBef>
              <a:spcAft>
                <a:spcPts val="0"/>
              </a:spcAft>
              <a:buNone/>
            </a:pPr>
            <a:r>
              <a:rPr lang="en-US" sz="1900"/>
              <a:t>   •  Unlike the other two it is  much focused and more deductive and complex activity .</a:t>
            </a:r>
            <a:endParaRPr sz="1900"/>
          </a:p>
          <a:p>
            <a:pPr indent="0" lvl="0" marL="0" rtl="0">
              <a:lnSpc>
                <a:spcPct val="90000"/>
              </a:lnSpc>
              <a:spcBef>
                <a:spcPts val="1100"/>
              </a:spcBef>
              <a:spcAft>
                <a:spcPts val="0"/>
              </a:spcAft>
              <a:buClr>
                <a:schemeClr val="dk1"/>
              </a:buClr>
              <a:buSzPts val="1100"/>
              <a:buFont typeface="Arial"/>
              <a:buNone/>
            </a:pPr>
            <a:r>
              <a:rPr b="1" lang="en-US" sz="1900"/>
              <a:t>Assessment</a:t>
            </a:r>
            <a:r>
              <a:rPr lang="en-US" sz="1900"/>
              <a:t>: It involves identifying and evaluating how and why current projected environmental changes affect or will affect strategic management of organization and the frame and moves from understanding the environment-the focus of scanning monitoring forecasting to identifying what the understanding means  for organization.</a:t>
            </a:r>
            <a:endParaRPr sz="1900"/>
          </a:p>
          <a:p>
            <a:pPr indent="0" lvl="0" marL="0" rtl="0">
              <a:lnSpc>
                <a:spcPct val="90000"/>
              </a:lnSpc>
              <a:spcBef>
                <a:spcPts val="1100"/>
              </a:spcBef>
              <a:spcAft>
                <a:spcPts val="0"/>
              </a:spcAft>
              <a:buNone/>
            </a:pPr>
            <a:r>
              <a:t/>
            </a:r>
            <a:endParaRPr sz="1900"/>
          </a:p>
          <a:p>
            <a:pPr indent="0" lvl="0" marL="0" rtl="0">
              <a:lnSpc>
                <a:spcPct val="90000"/>
              </a:lnSpc>
              <a:spcBef>
                <a:spcPts val="1100"/>
              </a:spcBef>
              <a:spcAft>
                <a:spcPts val="0"/>
              </a:spcAft>
              <a:buNone/>
            </a:pPr>
            <a:r>
              <a:t/>
            </a:r>
            <a:endParaRPr sz="1900"/>
          </a:p>
          <a:p>
            <a:pPr indent="0" lvl="0" marL="0" marR="0" rtl="0">
              <a:lnSpc>
                <a:spcPct val="100000"/>
              </a:lnSpc>
              <a:spcBef>
                <a:spcPts val="0"/>
              </a:spcBef>
              <a:spcAft>
                <a:spcPts val="0"/>
              </a:spcAft>
              <a:buNone/>
            </a:pPr>
            <a:r>
              <a:t/>
            </a:r>
            <a:endParaRPr sz="1900">
              <a:solidFill>
                <a:srgbClr val="000000"/>
              </a:solidFill>
            </a:endParaRPr>
          </a:p>
        </p:txBody>
      </p:sp>
      <p:sp>
        <p:nvSpPr>
          <p:cNvPr id="237" name="Shape 237"/>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238" name="Shape 238"/>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Priyanka Bhandari</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idx="12" type="sldNum"/>
          </p:nvPr>
        </p:nvSpPr>
        <p:spPr>
          <a:xfrm>
            <a:off x="11353683" y="6449009"/>
            <a:ext cx="635400" cy="36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rgbClr val="888888"/>
              </a:buClr>
              <a:buSzPts val="300"/>
              <a:buFont typeface="Arial"/>
              <a:buNone/>
            </a:pPr>
            <a:fld id="{00000000-1234-1234-1234-123412341234}" type="slidenum">
              <a:rPr lang="en-US" sz="1500"/>
              <a:t>‹#›</a:t>
            </a:fld>
            <a:endParaRPr sz="1500"/>
          </a:p>
        </p:txBody>
      </p:sp>
      <p:sp>
        <p:nvSpPr>
          <p:cNvPr id="245" name="Shape 245"/>
          <p:cNvSpPr txBox="1"/>
          <p:nvPr>
            <p:ph type="title"/>
          </p:nvPr>
        </p:nvSpPr>
        <p:spPr>
          <a:xfrm>
            <a:off x="302621" y="154540"/>
            <a:ext cx="9735464" cy="799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3200"/>
              <a:t>SWOT Analysis VS PEST Analysis (Tools)</a:t>
            </a:r>
            <a:endParaRPr sz="3200"/>
          </a:p>
        </p:txBody>
      </p:sp>
      <p:pic>
        <p:nvPicPr>
          <p:cNvPr id="246" name="Shape 246"/>
          <p:cNvPicPr preferRelativeResize="0"/>
          <p:nvPr/>
        </p:nvPicPr>
        <p:blipFill>
          <a:blip r:embed="rId3">
            <a:alphaModFix/>
          </a:blip>
          <a:stretch>
            <a:fillRect/>
          </a:stretch>
        </p:blipFill>
        <p:spPr>
          <a:xfrm>
            <a:off x="3004584" y="1113733"/>
            <a:ext cx="6550927" cy="4980234"/>
          </a:xfrm>
          <a:prstGeom prst="rect">
            <a:avLst/>
          </a:prstGeom>
          <a:noFill/>
          <a:ln>
            <a:noFill/>
          </a:ln>
        </p:spPr>
      </p:pic>
      <p:sp>
        <p:nvSpPr>
          <p:cNvPr id="247" name="Shape 247"/>
          <p:cNvSpPr txBox="1"/>
          <p:nvPr/>
        </p:nvSpPr>
        <p:spPr>
          <a:xfrm>
            <a:off x="244925" y="6490600"/>
            <a:ext cx="9783000" cy="11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Priyanka Bhandari</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idx="1" type="body"/>
          </p:nvPr>
        </p:nvSpPr>
        <p:spPr>
          <a:xfrm>
            <a:off x="302621" y="1319567"/>
            <a:ext cx="11585782" cy="4774400"/>
          </a:xfrm>
          <a:prstGeom prst="rect">
            <a:avLst/>
          </a:prstGeom>
        </p:spPr>
        <p:txBody>
          <a:bodyPr anchorCtr="0" anchor="t" bIns="121875" lIns="121875" spcFirstLastPara="1" rIns="121875" wrap="square" tIns="121875">
            <a:noAutofit/>
          </a:bodyPr>
          <a:lstStyle/>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Internal Assessment is an exploration of your organization’s competency, cost position and competitive viability in the marketplace. Conducting an internal analysis often incorporates measures that provide useful information about your organization.</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b="1" lang="en-US" sz="1900">
                <a:solidFill>
                  <a:srgbClr val="2D3B45"/>
                </a:solidFill>
              </a:rPr>
              <a:t>VRIO</a:t>
            </a:r>
            <a:r>
              <a:rPr lang="en-US" sz="1900">
                <a:solidFill>
                  <a:srgbClr val="2D3B45"/>
                </a:solidFill>
              </a:rPr>
              <a:t> Is perfect for evaluation of the company’s resources. Once you know your resources you can better understand your competitive advantages or weaknesses. The VRIO considers for each type of the resource the following questions (called evaluation dimension) both for your company and for your competitors. The dimensions of VRIO are:</a:t>
            </a:r>
            <a:endParaRPr sz="1900">
              <a:solidFill>
                <a:srgbClr val="2D3B45"/>
              </a:solidFill>
            </a:endParaRPr>
          </a:p>
          <a:p>
            <a:pPr indent="-425450" lvl="0" marL="927100" rtl="0">
              <a:lnSpc>
                <a:spcPct val="115000"/>
              </a:lnSpc>
              <a:spcBef>
                <a:spcPts val="1200"/>
              </a:spcBef>
              <a:spcAft>
                <a:spcPts val="0"/>
              </a:spcAft>
              <a:buClr>
                <a:srgbClr val="2D3B45"/>
              </a:buClr>
              <a:buSzPts val="1900"/>
              <a:buChar char="●"/>
            </a:pPr>
            <a:r>
              <a:rPr lang="en-US" sz="1900">
                <a:solidFill>
                  <a:srgbClr val="2D3B45"/>
                </a:solidFill>
              </a:rPr>
              <a:t>Value - How expensive is the resource and how easy is it to obtain on the market (purchase, lease, rent.)?</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Rareness - How rare or limited is the resource?</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Imitability - How difficult is it to imitate the resource?</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Organization, respectively arrangement - Is the resource supported by any existing arrangements and can the organization use it properly?</a:t>
            </a:r>
            <a:endParaRPr sz="1900">
              <a:solidFill>
                <a:srgbClr val="2D3B45"/>
              </a:solidFill>
            </a:endParaRPr>
          </a:p>
          <a:p>
            <a:pPr indent="0" lvl="0" marL="0">
              <a:spcBef>
                <a:spcPts val="0"/>
              </a:spcBef>
              <a:spcAft>
                <a:spcPts val="0"/>
              </a:spcAft>
              <a:buNone/>
            </a:pPr>
            <a:r>
              <a:t/>
            </a:r>
            <a:endParaRPr sz="1900"/>
          </a:p>
        </p:txBody>
      </p:sp>
      <p:sp>
        <p:nvSpPr>
          <p:cNvPr id="253" name="Shape 253"/>
          <p:cNvSpPr txBox="1"/>
          <p:nvPr>
            <p:ph type="title"/>
          </p:nvPr>
        </p:nvSpPr>
        <p:spPr>
          <a:xfrm>
            <a:off x="302605" y="418354"/>
            <a:ext cx="9735064" cy="536000"/>
          </a:xfrm>
          <a:prstGeom prst="rect">
            <a:avLst/>
          </a:prstGeom>
        </p:spPr>
        <p:txBody>
          <a:bodyPr anchorCtr="0" anchor="t" bIns="121875" lIns="121875" spcFirstLastPara="1" rIns="121875" wrap="square" tIns="121875">
            <a:noAutofit/>
          </a:bodyPr>
          <a:lstStyle/>
          <a:p>
            <a:pPr indent="0" lvl="0" marL="0">
              <a:spcBef>
                <a:spcPts val="0"/>
              </a:spcBef>
              <a:spcAft>
                <a:spcPts val="0"/>
              </a:spcAft>
              <a:buNone/>
            </a:pPr>
            <a:r>
              <a:rPr lang="en-US" sz="3200"/>
              <a:t>Internal </a:t>
            </a:r>
            <a:r>
              <a:rPr lang="en-US" sz="3200"/>
              <a:t>Assessment</a:t>
            </a:r>
            <a:endParaRPr sz="3200"/>
          </a:p>
        </p:txBody>
      </p:sp>
      <p:sp>
        <p:nvSpPr>
          <p:cNvPr id="254" name="Shape 254"/>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Balaji Katakam</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idx="1" type="body"/>
          </p:nvPr>
        </p:nvSpPr>
        <p:spPr>
          <a:xfrm>
            <a:off x="302605" y="1708726"/>
            <a:ext cx="11585782" cy="4385200"/>
          </a:xfrm>
          <a:prstGeom prst="rect">
            <a:avLst/>
          </a:prstGeom>
        </p:spPr>
        <p:txBody>
          <a:bodyPr anchorCtr="0" anchor="t" bIns="121875" lIns="121875" spcFirstLastPara="1" rIns="121875" wrap="square" tIns="121875">
            <a:noAutofit/>
          </a:bodyPr>
          <a:lstStyle/>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McKinsey’s 7-S Framework is applicable to a wide variety of situations where an alignment perspective is useful. The goal of the model is to show how 7 elements of the company: Structure, Strategy, Skills, Staff, Style, Systems, and Shared values, can be aligned together to achieve effectiveness in a company. The key point of the model is that all the seven areas are interconnected and a change in one area requires change in the rest of a firm for it to function effectively. The model can be applied to many situations and is a valuable tool when organizational design is at question. The most common uses of the framework are:</a:t>
            </a:r>
            <a:endParaRPr sz="1900">
              <a:solidFill>
                <a:srgbClr val="2D3B45"/>
              </a:solidFill>
            </a:endParaRPr>
          </a:p>
          <a:p>
            <a:pPr indent="-425450" lvl="0" marL="927100" rtl="0">
              <a:lnSpc>
                <a:spcPct val="115000"/>
              </a:lnSpc>
              <a:spcBef>
                <a:spcPts val="1200"/>
              </a:spcBef>
              <a:spcAft>
                <a:spcPts val="0"/>
              </a:spcAft>
              <a:buClr>
                <a:srgbClr val="2D3B45"/>
              </a:buClr>
              <a:buSzPts val="1900"/>
              <a:buChar char="●"/>
            </a:pPr>
            <a:r>
              <a:rPr lang="en-US" sz="1900">
                <a:solidFill>
                  <a:srgbClr val="2D3B45"/>
                </a:solidFill>
              </a:rPr>
              <a:t>To facilitate organizational change.</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To help implement new strategy.</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To identify how each area may change in a future.</a:t>
            </a:r>
            <a:endParaRPr sz="1900">
              <a:solidFill>
                <a:srgbClr val="2D3B45"/>
              </a:solidFill>
            </a:endParaRPr>
          </a:p>
          <a:p>
            <a:pPr indent="-425450" lvl="0" marL="927100" rtl="0">
              <a:lnSpc>
                <a:spcPct val="115000"/>
              </a:lnSpc>
              <a:spcBef>
                <a:spcPts val="0"/>
              </a:spcBef>
              <a:spcAft>
                <a:spcPts val="0"/>
              </a:spcAft>
              <a:buClr>
                <a:srgbClr val="2D3B45"/>
              </a:buClr>
              <a:buSzPts val="1900"/>
              <a:buChar char="●"/>
            </a:pPr>
            <a:r>
              <a:rPr lang="en-US" sz="1900">
                <a:solidFill>
                  <a:srgbClr val="2D3B45"/>
                </a:solidFill>
              </a:rPr>
              <a:t>To facilitate the merger of organizations</a:t>
            </a:r>
            <a:endParaRPr sz="1900">
              <a:solidFill>
                <a:srgbClr val="2D3B45"/>
              </a:solidFill>
            </a:endParaRPr>
          </a:p>
          <a:p>
            <a:pPr indent="0" lvl="0" marL="0">
              <a:spcBef>
                <a:spcPts val="0"/>
              </a:spcBef>
              <a:spcAft>
                <a:spcPts val="0"/>
              </a:spcAft>
              <a:buNone/>
            </a:pPr>
            <a:r>
              <a:t/>
            </a:r>
            <a:endParaRPr sz="1900"/>
          </a:p>
        </p:txBody>
      </p:sp>
      <p:sp>
        <p:nvSpPr>
          <p:cNvPr id="260" name="Shape 260"/>
          <p:cNvSpPr txBox="1"/>
          <p:nvPr>
            <p:ph type="title"/>
          </p:nvPr>
        </p:nvSpPr>
        <p:spPr>
          <a:xfrm>
            <a:off x="302605" y="418354"/>
            <a:ext cx="9735064" cy="536000"/>
          </a:xfrm>
          <a:prstGeom prst="rect">
            <a:avLst/>
          </a:prstGeom>
        </p:spPr>
        <p:txBody>
          <a:bodyPr anchorCtr="0" anchor="t" bIns="121875" lIns="121875" spcFirstLastPara="1" rIns="121875" wrap="square" tIns="121875">
            <a:noAutofit/>
          </a:bodyPr>
          <a:lstStyle/>
          <a:p>
            <a:pPr indent="0" lvl="0" marL="0">
              <a:spcBef>
                <a:spcPts val="0"/>
              </a:spcBef>
              <a:spcAft>
                <a:spcPts val="0"/>
              </a:spcAft>
              <a:buNone/>
            </a:pPr>
            <a:r>
              <a:rPr lang="en-US" sz="3200"/>
              <a:t>McKinsey’s 7-S Framework</a:t>
            </a:r>
            <a:endParaRPr sz="3200"/>
          </a:p>
          <a:p>
            <a:pPr indent="0" lvl="0" marL="0">
              <a:spcBef>
                <a:spcPts val="0"/>
              </a:spcBef>
              <a:spcAft>
                <a:spcPts val="0"/>
              </a:spcAft>
              <a:buNone/>
            </a:pPr>
            <a:r>
              <a:t/>
            </a:r>
            <a:endParaRPr sz="3200"/>
          </a:p>
        </p:txBody>
      </p:sp>
      <p:sp>
        <p:nvSpPr>
          <p:cNvPr id="261" name="Shape 261"/>
          <p:cNvSpPr txBox="1"/>
          <p:nvPr>
            <p:ph idx="2" type="body"/>
          </p:nvPr>
        </p:nvSpPr>
        <p:spPr>
          <a:xfrm>
            <a:off x="302606" y="1006103"/>
            <a:ext cx="9764656" cy="408000"/>
          </a:xfrm>
          <a:prstGeom prst="rect">
            <a:avLst/>
          </a:prstGeom>
        </p:spPr>
        <p:txBody>
          <a:bodyPr anchorCtr="0" anchor="t" bIns="121875" lIns="121875" spcFirstLastPara="1" rIns="121875" wrap="square" tIns="121875">
            <a:noAutofit/>
          </a:bodyPr>
          <a:lstStyle/>
          <a:p>
            <a:pPr indent="0" lvl="0" marL="0">
              <a:spcBef>
                <a:spcPts val="0"/>
              </a:spcBef>
              <a:spcAft>
                <a:spcPts val="0"/>
              </a:spcAft>
              <a:buNone/>
            </a:pPr>
            <a:r>
              <a:t/>
            </a:r>
            <a:endParaRPr/>
          </a:p>
        </p:txBody>
      </p:sp>
      <p:sp>
        <p:nvSpPr>
          <p:cNvPr id="262" name="Shape 262"/>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Balaji Katakam</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idx="1" type="body"/>
          </p:nvPr>
        </p:nvSpPr>
        <p:spPr>
          <a:xfrm>
            <a:off x="301530" y="1529876"/>
            <a:ext cx="11585700" cy="4385100"/>
          </a:xfrm>
          <a:prstGeom prst="rect">
            <a:avLst/>
          </a:prstGeom>
        </p:spPr>
        <p:txBody>
          <a:bodyPr anchorCtr="0" anchor="t" bIns="121875" lIns="121875" spcFirstLastPara="1" rIns="121875" wrap="square" tIns="121875">
            <a:noAutofit/>
          </a:bodyPr>
          <a:lstStyle/>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Value Chain Analysis is a process where a firm identifies its primary and support activities that add value to its final product and then analyze these activities to reduce costs or increase differentiation.</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The Advantages of Value Chain Analysis</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1. A big advantage is that the value chain is a very flexible strategy tool for looking at your business, your competitors and the respective places in the industry’s value system.</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2. The value chain analysis can be used to diagnose and create competitive advantages on both cost and differentiation.</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The Disadvantages of Value Chain Analysis</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1. Many people are familiar with the value chain, but few are experts in its use.</a:t>
            </a:r>
            <a:endParaRPr sz="1900">
              <a:solidFill>
                <a:srgbClr val="2D3B45"/>
              </a:solidFill>
            </a:endParaRPr>
          </a:p>
          <a:p>
            <a:pPr indent="0" lvl="0" marL="0" rtl="0">
              <a:lnSpc>
                <a:spcPct val="115000"/>
              </a:lnSpc>
              <a:spcBef>
                <a:spcPts val="1200"/>
              </a:spcBef>
              <a:spcAft>
                <a:spcPts val="0"/>
              </a:spcAft>
              <a:buClr>
                <a:schemeClr val="dk1"/>
              </a:buClr>
              <a:buSzPts val="1500"/>
              <a:buFont typeface="Arial"/>
              <a:buNone/>
            </a:pPr>
            <a:r>
              <a:rPr lang="en-US" sz="1900">
                <a:solidFill>
                  <a:srgbClr val="2D3B45"/>
                </a:solidFill>
              </a:rPr>
              <a:t>2. Business information systems are often not structured in a way to make it easy to get information for value chain analysis.</a:t>
            </a:r>
            <a:endParaRPr sz="1900">
              <a:solidFill>
                <a:srgbClr val="2D3B45"/>
              </a:solidFill>
            </a:endParaRPr>
          </a:p>
          <a:p>
            <a:pPr indent="0" lvl="0" marL="0">
              <a:spcBef>
                <a:spcPts val="0"/>
              </a:spcBef>
              <a:spcAft>
                <a:spcPts val="0"/>
              </a:spcAft>
              <a:buNone/>
            </a:pPr>
            <a:r>
              <a:t/>
            </a:r>
            <a:endParaRPr sz="1900"/>
          </a:p>
        </p:txBody>
      </p:sp>
      <p:sp>
        <p:nvSpPr>
          <p:cNvPr id="268" name="Shape 268"/>
          <p:cNvSpPr txBox="1"/>
          <p:nvPr>
            <p:ph type="title"/>
          </p:nvPr>
        </p:nvSpPr>
        <p:spPr>
          <a:xfrm>
            <a:off x="302605" y="418354"/>
            <a:ext cx="9735064" cy="536000"/>
          </a:xfrm>
          <a:prstGeom prst="rect">
            <a:avLst/>
          </a:prstGeom>
        </p:spPr>
        <p:txBody>
          <a:bodyPr anchorCtr="0" anchor="t" bIns="121875" lIns="121875" spcFirstLastPara="1" rIns="121875" wrap="square" tIns="121875">
            <a:noAutofit/>
          </a:bodyPr>
          <a:lstStyle/>
          <a:p>
            <a:pPr indent="0" lvl="0" marL="0">
              <a:spcBef>
                <a:spcPts val="0"/>
              </a:spcBef>
              <a:spcAft>
                <a:spcPts val="0"/>
              </a:spcAft>
              <a:buNone/>
            </a:pPr>
            <a:r>
              <a:rPr lang="en-US" sz="3200"/>
              <a:t>Value Chain Analysis</a:t>
            </a:r>
            <a:endParaRPr sz="3200"/>
          </a:p>
        </p:txBody>
      </p:sp>
      <p:sp>
        <p:nvSpPr>
          <p:cNvPr id="269" name="Shape 269"/>
          <p:cNvSpPr txBox="1"/>
          <p:nvPr/>
        </p:nvSpPr>
        <p:spPr>
          <a:xfrm>
            <a:off x="244925" y="6490600"/>
            <a:ext cx="9783052" cy="114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lang="en-US" sz="1500"/>
              <a:t>Balaji Katakam</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